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2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FC439-C83A-4A95-A1BF-F828B36E2597}" type="datetimeFigureOut">
              <a:rPr lang="ru-RU" smtClean="0"/>
              <a:pPr/>
              <a:t>01.09.2020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D34668-E560-4476-8AB9-C79E04A3F27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pPr>
              <a:defRPr/>
            </a:pPr>
            <a:r>
              <a:rPr lang="ru-RU" dirty="0" smtClean="0"/>
              <a:t>Сущность системы состоит в том, что рудную залежь, подго­товленную этажным способом, разделяют на отдельные выемочные блоки, запасы руды в которых отрабатывают горизонтальными слоями снизу вверх со шпуровой отбойкой, а выработанное пространство заполняют сухой закладкой (рисунок 4.14).</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1-откаточный штрек; 2-вентиляционный штрек; 3-материально-ходовой восстающий; 4-наращивае­мый рудоспуск; 5-отрезной восстающий; 6-закдадочный восстающий; 7-сухая заклад­ка; 8-горизонтальные шпуры; 9-ходки</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Рисунок 4.14 - Система разработки горизонтальными слоями с сухой закладкой</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u="sng" dirty="0" smtClean="0"/>
              <a:t>Условия применения</a:t>
            </a:r>
            <a:r>
              <a:rPr lang="ru-RU" dirty="0" smtClean="0"/>
              <a:t>. Система применяется при отработке кру­топадающих (более 55</a:t>
            </a:r>
            <a:r>
              <a:rPr lang="ru-RU" baseline="30000" dirty="0" smtClean="0"/>
              <a:t>0</a:t>
            </a:r>
            <a:r>
              <a:rPr lang="ru-RU" dirty="0" smtClean="0"/>
              <a:t>) маломощных рудных залежей (2-4 м) с</a:t>
            </a:r>
            <a:r>
              <a:rPr lang="ru-RU" i="1" dirty="0" smtClean="0"/>
              <a:t> </a:t>
            </a:r>
            <a:r>
              <a:rPr lang="ru-RU" dirty="0" smtClean="0"/>
              <a:t>неус­тойчивыми боковыми породами, непостоянными элементами залегания и ценной руде.</a:t>
            </a:r>
            <a:endParaRPr lang="ru-RU" b="1" dirty="0" smtClean="0">
              <a:effectLst>
                <a:outerShdw blurRad="50800" dist="38100" algn="tr" rotWithShape="0">
                  <a:prstClr val="black">
                    <a:alpha val="40000"/>
                  </a:prstClr>
                </a:outerShdw>
              </a:effectLst>
            </a:endParaRPr>
          </a:p>
          <a:p>
            <a:pPr>
              <a:defRPr/>
            </a:pPr>
            <a:r>
              <a:rPr lang="ru-RU" u="sng" dirty="0" smtClean="0"/>
              <a:t>Параметры</a:t>
            </a:r>
            <a:r>
              <a:rPr lang="ru-RU" dirty="0" smtClean="0"/>
              <a:t>. Рудную залежь разбивают на блоки с высотой эта­жа 50-60 м и длиной 50-60 м. Ширина блока зависит от мощности рудной залежи, ширину междукамерного целика принимают равной 5-10 м.</a:t>
            </a:r>
            <a:endParaRPr lang="ru-RU" b="1" dirty="0" smtClean="0">
              <a:effectLst>
                <a:outerShdw blurRad="50800" dist="38100" algn="tr" rotWithShape="0">
                  <a:prstClr val="black">
                    <a:alpha val="40000"/>
                  </a:prstClr>
                </a:outerShdw>
              </a:effectLst>
            </a:endParaRPr>
          </a:p>
          <a:p>
            <a:pPr>
              <a:defRPr/>
            </a:pPr>
            <a:r>
              <a:rPr lang="ru-RU" u="sng" dirty="0" smtClean="0"/>
              <a:t>Подготовительно-нарезные работы</a:t>
            </a:r>
            <a:r>
              <a:rPr lang="ru-RU" dirty="0" smtClean="0"/>
              <a:t>. Подготовка блока включает проведение откаточного и вентиляционного штреков, материально-хо­дового и закладочного восстающих. Нарезка состоит в проходке подсечного штрека и отрезного восстающего.</a:t>
            </a:r>
            <a:endParaRPr lang="ru-RU" b="1" dirty="0" smtClean="0">
              <a:effectLst>
                <a:outerShdw blurRad="50800" dist="38100" algn="tr" rotWithShape="0">
                  <a:prstClr val="black">
                    <a:alpha val="40000"/>
                  </a:prstClr>
                </a:outerShdw>
              </a:effectLst>
            </a:endParaRPr>
          </a:p>
          <a:p>
            <a:pPr>
              <a:defRPr/>
            </a:pPr>
            <a:r>
              <a:rPr lang="ru-RU" u="sng" dirty="0" smtClean="0"/>
              <a:t>Очистная выемка</a:t>
            </a:r>
            <a:r>
              <a:rPr lang="ru-RU" dirty="0" smtClean="0"/>
              <a:t>. Выемку руды в блоке ведут горизонтальными слоями высотой 2,0-2,5 м. Отбойку производят как вертикальными, так и горизонтальными шпурами. Отбитую руду до блокового рудос­пуска доставляют скреперными лебедками. После отработки каждого слоя выработанное пространство заполняют сухой закладкой, пода­ваемой из закладочного восстающего. Во избежание потерь рудной мелочи поверхность закладки накрывают прочным деревянным или ме­таллическим настилом. Применение таких настилов позволяет устра­нить проникновение рудной мелочи в закладку, улучшить проветри­вание блока. По мере выемки слоев периодически наращивают рудос­пуски, закрепляя их деревом, бетоном, стальными трубами большого диаметра (500-1200 мм) или бетонными кольцами.</a:t>
            </a:r>
            <a:endParaRPr lang="ru-RU" b="1" dirty="0" smtClean="0">
              <a:effectLst>
                <a:outerShdw blurRad="50800" dist="38100" algn="tr" rotWithShape="0">
                  <a:prstClr val="black">
                    <a:alpha val="40000"/>
                  </a:prstClr>
                </a:outerShdw>
              </a:effectLst>
            </a:endParaRPr>
          </a:p>
          <a:p>
            <a:pPr>
              <a:defRPr/>
            </a:pPr>
            <a:r>
              <a:rPr lang="ru-RU" u="sng" dirty="0" smtClean="0"/>
              <a:t>Технико-экономические показатели</a:t>
            </a:r>
            <a:r>
              <a:rPr lang="ru-RU" dirty="0" smtClean="0"/>
              <a:t>: потери руды 2-3%; разубоживание руды 2-3%; производительность труда забойного рабочего 12-15 т/смену; расход подготовительно-нарезных выработок состав­ляет 10-12 м на 1000 т руды; удельный расход ВВ на отбойку 0,600-0,700 кг/т; расход лесоматериалов на 1 м</a:t>
            </a:r>
            <a:r>
              <a:rPr lang="ru-RU" baseline="30000" dirty="0" smtClean="0"/>
              <a:t>3</a:t>
            </a:r>
            <a:r>
              <a:rPr lang="ru-RU" dirty="0" smtClean="0"/>
              <a:t> руды 0,05-0,06 м</a:t>
            </a:r>
            <a:r>
              <a:rPr lang="ru-RU" baseline="30000" dirty="0" smtClean="0"/>
              <a:t>3</a:t>
            </a:r>
            <a:r>
              <a:rPr lang="ru-RU" dirty="0" smtClean="0"/>
              <a:t>.</a:t>
            </a:r>
            <a:endParaRPr lang="ru-RU" b="1" dirty="0" smtClean="0">
              <a:effectLst>
                <a:outerShdw blurRad="50800" dist="38100" algn="tr" rotWithShape="0">
                  <a:prstClr val="black">
                    <a:alpha val="40000"/>
                  </a:prstClr>
                </a:outerShdw>
              </a:effectLst>
            </a:endParaRPr>
          </a:p>
          <a:p>
            <a:pPr>
              <a:defRPr/>
            </a:pPr>
            <a:r>
              <a:rPr lang="ru-RU" u="sng" dirty="0" smtClean="0"/>
              <a:t>Достоинства</a:t>
            </a:r>
            <a:r>
              <a:rPr lang="ru-RU" dirty="0" smtClean="0"/>
              <a:t>: высокая степень извлечения и незначительное разубоживание; пожарная безопасность; возможность раздельной до­бычи руды по сортам и отсортировки пустой породы в забоях; бла­гоприятные условия проветривания; поддержание боков и сохране­ние поверхности от обрушения.</a:t>
            </a:r>
            <a:endParaRPr lang="ru-RU" b="1" dirty="0" smtClean="0">
              <a:effectLst>
                <a:outerShdw blurRad="50800" dist="38100" algn="tr" rotWithShape="0">
                  <a:prstClr val="black">
                    <a:alpha val="40000"/>
                  </a:prstClr>
                </a:outerShdw>
              </a:effectLst>
            </a:endParaRPr>
          </a:p>
          <a:p>
            <a:pPr>
              <a:defRPr/>
            </a:pPr>
            <a:r>
              <a:rPr lang="ru-RU" u="sng" dirty="0" smtClean="0"/>
              <a:t>Недостатки</a:t>
            </a:r>
            <a:r>
              <a:rPr lang="ru-RU" dirty="0" smtClean="0"/>
              <a:t>: невысокая производительность труда забойного рабочего; высокая стоимость добычи из-за расходов на закладку и сложность цикла операций при очистных работах; необходимость со­держания плотного настила для устранения потерь рудной мелочи в закладочном материале.</a:t>
            </a:r>
            <a:endParaRPr lang="ru-RU" b="1" dirty="0" smtClean="0">
              <a:effectLst>
                <a:outerShdw blurRad="50800" dist="38100" algn="tr" rotWithShape="0">
                  <a:prstClr val="black">
                    <a:alpha val="40000"/>
                  </a:prstClr>
                </a:outerShdw>
              </a:effectLst>
            </a:endParaRPr>
          </a:p>
          <a:p>
            <a:pPr>
              <a:defRPr/>
            </a:pPr>
            <a:endParaRPr lang="ru-RU" dirty="0"/>
          </a:p>
        </p:txBody>
      </p:sp>
      <p:sp>
        <p:nvSpPr>
          <p:cNvPr id="62468" name="Номер слайда 3"/>
          <p:cNvSpPr>
            <a:spLocks noGrp="1"/>
          </p:cNvSpPr>
          <p:nvPr>
            <p:ph type="sldNum" sz="quarter" idx="5"/>
          </p:nvPr>
        </p:nvSpPr>
        <p:spPr>
          <a:noFill/>
        </p:spPr>
        <p:txBody>
          <a:bodyPr/>
          <a:lstStyle/>
          <a:p>
            <a:fld id="{0204964C-53E3-4C2F-8D80-DA6927B2C76E}" type="slidenum">
              <a:rPr lang="ru-RU" smtClean="0"/>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2B15CA3D-730D-46D3-B470-EB7521524DC7}" type="slidenum">
              <a:rPr lang="ru-RU" smtClean="0"/>
              <a:pPr/>
              <a:t>2</a:t>
            </a:fld>
            <a:endParaRPr lang="ru-RU"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r>
              <a:rPr lang="ru-RU" smtClean="0"/>
              <a:t>Сущность системы закладки заключается в том, что рудную залежь, подготовленную этажным способом, разделяют на отдельные выемочные блоки, запасы руды в которых отрабатывают снизу вверх с применением самоходного оборудования, а выработанное пространство заполняют гидравлической закладкой (рисунок ).</a:t>
            </a:r>
          </a:p>
          <a:p>
            <a:pPr eaLnBrk="1" hangingPunct="1"/>
            <a:r>
              <a:rPr lang="ru-RU" u="sng" smtClean="0"/>
              <a:t>Условия применения</a:t>
            </a:r>
            <a:r>
              <a:rPr lang="ru-RU" smtClean="0"/>
              <a:t>. Системы применяют при отработке круто­падающих рудных залежей мощностью от 4 до 12 м при неустойчивых боковых породах и ценной руде.</a:t>
            </a:r>
            <a:endParaRPr lang="ru-RU" u="sng" smtClean="0"/>
          </a:p>
          <a:p>
            <a:pPr eaLnBrk="1" hangingPunct="1"/>
            <a:r>
              <a:rPr lang="ru-RU" u="sng" smtClean="0"/>
              <a:t>Параметры системы</a:t>
            </a:r>
            <a:r>
              <a:rPr lang="ru-RU" smtClean="0"/>
              <a:t>. Высота блока до 75 м; длина блока до 150 м; ширина блока равна мощности рудной залежи; высота вынима­емого слоя 3, 5-4, 5 м.</a:t>
            </a:r>
            <a:endParaRPr lang="ru-RU" u="sng" smtClean="0"/>
          </a:p>
          <a:p>
            <a:pPr eaLnBrk="1" hangingPunct="1"/>
            <a:r>
              <a:rPr lang="ru-RU" u="sng" smtClean="0"/>
              <a:t>Подготовительно-нарезные работы</a:t>
            </a:r>
            <a:r>
              <a:rPr lang="ru-RU" smtClean="0"/>
              <a:t>. Подготовка блока включает проведение транспортного штрека, ортов, фланговых вентиляционных восстающих. Нарезка состоит в проходке наклонного заезда, прой­денного по диагонали блока под углом 10-140.</a:t>
            </a:r>
            <a:endParaRPr lang="ru-RU" u="sng" smtClean="0"/>
          </a:p>
          <a:p>
            <a:pPr eaLnBrk="1" hangingPunct="1"/>
            <a:r>
              <a:rPr lang="ru-RU" u="sng" smtClean="0"/>
              <a:t>Очистная выемка</a:t>
            </a:r>
            <a:r>
              <a:rPr lang="ru-RU" smtClean="0"/>
              <a:t>. Очистную выемку производят с использованием самоходного оборудования. Руды вынимают горизонтальными слоями высотой 3,5-4,5 м, начиная от сбойки с наклонным съездом. При отбойке руды восходящими шпурами высота незаложенного прост­ранства определяется размерами буровой каретки и составляет обычно 3 м. При отбойке руды горизонтальными шпурами она может быть сокращена до 2,2 м, что достаточно для ведения работ по устройству настила. Если покрытие поверхностного слоя закладки не производится, высота недозакладки может быть уменьшена до 0,5-1,0 м. Отбитую руду до блокового рудоспуска доставляют погрузочно-доставочными машинами.</a:t>
            </a:r>
            <a:endParaRPr lang="ru-RU" u="sng" smtClean="0"/>
          </a:p>
          <a:p>
            <a:pPr eaLnBrk="1" hangingPunct="1"/>
            <a:r>
              <a:rPr lang="ru-RU" u="sng" smtClean="0"/>
              <a:t>Технико-экономические показатели</a:t>
            </a:r>
            <a:r>
              <a:rPr lang="ru-RU" smtClean="0"/>
              <a:t>. Потери руды 3-5%; разубоживание руды 2-3%; производительность труда забойного рабочего 30-40 т/смену; расход подготовительно-нарезных выработок на 1000 т руды составляет 5-6 м; удельный расход ВВ  на  отбойку 0,500-0,600 кг/т.</a:t>
            </a:r>
            <a:endParaRPr lang="ru-RU" u="sng" smtClean="0"/>
          </a:p>
          <a:p>
            <a:pPr eaLnBrk="1" hangingPunct="1"/>
            <a:r>
              <a:rPr lang="ru-RU" u="sng" smtClean="0"/>
              <a:t>Достоинства</a:t>
            </a:r>
            <a:r>
              <a:rPr lang="ru-RU" smtClean="0"/>
              <a:t>: незначительные потери и разубоживание руды; возможность выдачи руды по сортам.</a:t>
            </a:r>
            <a:endParaRPr lang="ru-RU" u="sng" smtClean="0"/>
          </a:p>
          <a:p>
            <a:pPr eaLnBrk="1" hangingPunct="1"/>
            <a:r>
              <a:rPr lang="ru-RU" u="sng" smtClean="0"/>
              <a:t>Недостатки</a:t>
            </a:r>
            <a:r>
              <a:rPr lang="ru-RU" smtClean="0"/>
              <a:t>: значительные расходы на производство закладоч­ных работ.</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pPr>
              <a:defRPr/>
            </a:pPr>
            <a:r>
              <a:rPr lang="ru-RU" b="1" i="1" dirty="0" smtClean="0"/>
              <a:t>Система разработки с раздельной выемкой и закладкой подрываемыми вмещающими породами.</a:t>
            </a:r>
            <a:endParaRPr lang="ru-RU" b="1" dirty="0" smtClean="0">
              <a:effectLst>
                <a:outerShdw blurRad="50800" dist="38100" algn="tr" rotWithShape="0">
                  <a:prstClr val="black">
                    <a:alpha val="40000"/>
                  </a:prstClr>
                </a:outerShdw>
              </a:effectLst>
            </a:endParaRPr>
          </a:p>
          <a:p>
            <a:pPr>
              <a:defRPr/>
            </a:pPr>
            <a:r>
              <a:rPr lang="ru-RU" dirty="0" smtClean="0"/>
              <a:t>Сущность системы состоит в том, что тонкую залежь, подго­товленную этажным способом, разбивают на отдельные выемочные блоки', запасы руды в которых отрабатывают потолкоуступным забо­ем, а выработанное очистное пространство заполняют подрываемыми боковыми вмещающими породами (рисунок 4.17).</a:t>
            </a:r>
            <a:endParaRPr lang="ru-RU" b="1" dirty="0" smtClean="0">
              <a:effectLst>
                <a:outerShdw blurRad="50800" dist="38100" algn="tr" rotWithShape="0">
                  <a:prstClr val="black">
                    <a:alpha val="40000"/>
                  </a:prstClr>
                </a:outerShdw>
              </a:effectLst>
            </a:endParaRPr>
          </a:p>
          <a:p>
            <a:pPr>
              <a:defRPr/>
            </a:pPr>
            <a:r>
              <a:rPr lang="ru-RU" u="sng" dirty="0" smtClean="0"/>
              <a:t>Условия применения</a:t>
            </a:r>
            <a:r>
              <a:rPr lang="ru-RU" dirty="0" smtClean="0"/>
              <a:t>. Систему применяют при отработке круто­падающих тонких и весьма тонких жил (0,2-0,4 м) с устойчивыми боковыми породами и очень ценной рудой.</a:t>
            </a:r>
            <a:endParaRPr lang="ru-RU" b="1" dirty="0" smtClean="0">
              <a:effectLst>
                <a:outerShdw blurRad="50800" dist="38100" algn="tr" rotWithShape="0">
                  <a:prstClr val="black">
                    <a:alpha val="40000"/>
                  </a:prstClr>
                </a:outerShdw>
              </a:effectLst>
            </a:endParaRPr>
          </a:p>
          <a:p>
            <a:pPr>
              <a:defRPr/>
            </a:pPr>
            <a:r>
              <a:rPr lang="ru-RU" u="sng" dirty="0" smtClean="0"/>
              <a:t>Параметры системы</a:t>
            </a:r>
            <a:r>
              <a:rPr lang="ru-RU" dirty="0" smtClean="0"/>
              <a:t>. Ширина подрываемой породной части (слоя) определяется из выражения</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 м,</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где  - мощность рудного слоя (жилы), м;</a:t>
            </a:r>
            <a:endParaRPr lang="ru-RU" b="1" dirty="0" smtClean="0">
              <a:effectLst>
                <a:outerShdw blurRad="50800" dist="38100" algn="tr" rotWithShape="0">
                  <a:prstClr val="black">
                    <a:alpha val="40000"/>
                  </a:prstClr>
                </a:outerShdw>
              </a:effectLst>
            </a:endParaRPr>
          </a:p>
          <a:p>
            <a:pPr>
              <a:defRPr/>
            </a:pPr>
            <a:r>
              <a:rPr lang="ru-RU" dirty="0" smtClean="0"/>
              <a:t>      - коэффициент, учиты­вающий усадку размельченного породного прихвата, используемого в качестве закладочного материала; </a:t>
            </a:r>
            <a:endParaRPr lang="ru-RU" b="1" dirty="0" smtClean="0">
              <a:effectLst>
                <a:outerShdw blurRad="50800" dist="38100" algn="tr" rotWithShape="0">
                  <a:prstClr val="black">
                    <a:alpha val="40000"/>
                  </a:prstClr>
                </a:outerShdw>
              </a:effectLst>
            </a:endParaRPr>
          </a:p>
          <a:p>
            <a:pPr>
              <a:defRPr/>
            </a:pPr>
            <a:r>
              <a:rPr lang="ru-RU" dirty="0" smtClean="0"/>
              <a:t>       - коэффициент заполнения выработанного пространства; </a:t>
            </a:r>
            <a:endParaRPr lang="ru-RU" b="1" dirty="0" smtClean="0">
              <a:effectLst>
                <a:outerShdw blurRad="50800" dist="38100" algn="tr" rotWithShape="0">
                  <a:prstClr val="black">
                    <a:alpha val="40000"/>
                  </a:prstClr>
                </a:outerShdw>
              </a:effectLst>
            </a:endParaRPr>
          </a:p>
          <a:p>
            <a:pPr>
              <a:defRPr/>
            </a:pPr>
            <a:r>
              <a:rPr lang="ru-RU" dirty="0" smtClean="0"/>
              <a:t>      - коэффициент разрыхления породы. </a:t>
            </a:r>
            <a:endParaRPr lang="ru-RU" b="1" dirty="0" smtClean="0">
              <a:effectLst>
                <a:outerShdw blurRad="50800" dist="38100" algn="tr" rotWithShape="0">
                  <a:prstClr val="black">
                    <a:alpha val="40000"/>
                  </a:prstClr>
                </a:outerShdw>
              </a:effectLst>
            </a:endParaRPr>
          </a:p>
          <a:p>
            <a:pPr>
              <a:defRPr/>
            </a:pPr>
            <a:r>
              <a:rPr lang="ru-RU" dirty="0" smtClean="0"/>
              <a:t>Высота этажа (блока) 50-60 м, длина блока также 50-60 м.</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1-откаточный штрек; 2-вентиляционный штрек; 3-материально-ходовой восстающий; 4-наращиваемый рудоспуск; 5-отрезной восстающий; 6-ходки; 7-по­родная закладка; 8-рудная часть слоя; 9-породная часть слоя</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dirty="0" smtClean="0"/>
              <a:t>Рисунок 4.17 - Система разработки с раздельной выемкой и закладкой подрываемым вмещающими породами</a:t>
            </a:r>
            <a:endParaRPr lang="ru-RU" b="1" dirty="0" smtClean="0">
              <a:effectLst>
                <a:outerShdw blurRad="50800" dist="38100" algn="tr" rotWithShape="0">
                  <a:prstClr val="black">
                    <a:alpha val="40000"/>
                  </a:prstClr>
                </a:outerShdw>
              </a:effectLst>
            </a:endParaRPr>
          </a:p>
          <a:p>
            <a:pPr>
              <a:defRPr/>
            </a:pPr>
            <a:r>
              <a:rPr lang="ru-RU" dirty="0" smtClean="0"/>
              <a:t> </a:t>
            </a:r>
            <a:endParaRPr lang="ru-RU" b="1" dirty="0" smtClean="0">
              <a:effectLst>
                <a:outerShdw blurRad="50800" dist="38100" algn="tr" rotWithShape="0">
                  <a:prstClr val="black">
                    <a:alpha val="40000"/>
                  </a:prstClr>
                </a:outerShdw>
              </a:effectLst>
            </a:endParaRPr>
          </a:p>
          <a:p>
            <a:pPr>
              <a:defRPr/>
            </a:pPr>
            <a:r>
              <a:rPr lang="ru-RU" u="sng" dirty="0" smtClean="0"/>
              <a:t>Подготовительно-нарезные работы</a:t>
            </a:r>
            <a:r>
              <a:rPr lang="ru-RU" dirty="0" smtClean="0"/>
              <a:t>. Подготовка блока включает проведение откаточного и вентиляционного штреков, а также мате­риально-ходового восстающего. Нарезка - проведение подсечного штрека и отрезного восстающего.</a:t>
            </a:r>
            <a:endParaRPr lang="ru-RU" b="1" dirty="0" smtClean="0">
              <a:effectLst>
                <a:outerShdw blurRad="50800" dist="38100" algn="tr" rotWithShape="0">
                  <a:prstClr val="black">
                    <a:alpha val="40000"/>
                  </a:prstClr>
                </a:outerShdw>
              </a:effectLst>
            </a:endParaRPr>
          </a:p>
          <a:p>
            <a:pPr>
              <a:defRPr/>
            </a:pPr>
            <a:r>
              <a:rPr lang="ru-RU" u="sng" dirty="0" smtClean="0"/>
              <a:t>Очистная выемка</a:t>
            </a:r>
            <a:r>
              <a:rPr lang="ru-RU" dirty="0" smtClean="0"/>
              <a:t>. Существуют следующие варианты выемки: пер­воначальная отбойка рудного слоя вертикальными шпурами и первоначальная отбойка рудного слоя горизонтальными шпурами. При этом рудную часть слоя или заходки можно </a:t>
            </a:r>
            <a:r>
              <a:rPr lang="ru-RU" dirty="0" err="1" smtClean="0"/>
              <a:t>обуривать</a:t>
            </a:r>
            <a:r>
              <a:rPr lang="ru-RU" dirty="0" smtClean="0"/>
              <a:t> раз­ряженной сеткой шпуров, заряженных рассредоточенными зарядами. Рассредоточение шпуровых зарядов наряду с получением контур­ного взрывания и равномерно-дробленной крупнокусковой руды снижа­ет выход рудной мелочи, которая по своему составу содержит на 40-60% больше полезных ископаемых, чем в массиве, и препятствует ее уходу в размельченную породную закладку. Таким образом, отбой­ку можно производить как на настил (деревянный или металличес­кий), являющейся по существу границей раздела отбитая руда - зак­ладка, так и на мелкораздробленную породу. Руду </a:t>
            </a:r>
            <a:r>
              <a:rPr lang="ru-RU" dirty="0" err="1" smtClean="0"/>
              <a:t>скреперуют</a:t>
            </a:r>
            <a:r>
              <a:rPr lang="ru-RU" dirty="0" smtClean="0"/>
              <a:t> до на­ращиваемого рудоспуска. Избыток породной закладки, не вмещающийся в выработанное пространство, выпускают из блока скреперной лебед­кой.</a:t>
            </a:r>
            <a:endParaRPr lang="ru-RU" b="1" dirty="0" smtClean="0">
              <a:effectLst>
                <a:outerShdw blurRad="50800" dist="38100" algn="tr" rotWithShape="0">
                  <a:prstClr val="black">
                    <a:alpha val="40000"/>
                  </a:prstClr>
                </a:outerShdw>
              </a:effectLst>
            </a:endParaRPr>
          </a:p>
          <a:p>
            <a:pPr>
              <a:defRPr/>
            </a:pPr>
            <a:r>
              <a:rPr lang="ru-RU" u="sng" dirty="0" smtClean="0"/>
              <a:t>Технико-экономические показатели</a:t>
            </a:r>
            <a:r>
              <a:rPr lang="ru-RU" dirty="0" smtClean="0"/>
              <a:t>: потери руды 3-4%; разубоживание 2-3%; производительность труда забойного рабочего 5-10 т/смену; расход подготовительно-нарезных выработок на 1000 т ру­ды 25-30 м. Удельный расход ВВ при отбойке породного прихвата 0,400-0,450 кг/т, при отбойке рудного слоя 0,200-0,250 кг/т.</a:t>
            </a:r>
            <a:endParaRPr lang="ru-RU" b="1" dirty="0" smtClean="0">
              <a:effectLst>
                <a:outerShdw blurRad="50800" dist="38100" algn="tr" rotWithShape="0">
                  <a:prstClr val="black">
                    <a:alpha val="40000"/>
                  </a:prstClr>
                </a:outerShdw>
              </a:effectLst>
            </a:endParaRPr>
          </a:p>
          <a:p>
            <a:pPr>
              <a:defRPr/>
            </a:pPr>
            <a:r>
              <a:rPr lang="ru-RU" u="sng" dirty="0" smtClean="0"/>
              <a:t>Достоинства</a:t>
            </a:r>
            <a:r>
              <a:rPr lang="ru-RU" dirty="0" smtClean="0"/>
              <a:t>: высокое качество выдаваемой руды по сравнению с системой с валовой выемкой, как следствие меньшего ее разубоживания; высокая степень извлечения руды; резкое сокращение ко­личества рудной массы, выдаваемой на поверхность.</a:t>
            </a:r>
            <a:endParaRPr lang="ru-RU" b="1" dirty="0" smtClean="0">
              <a:effectLst>
                <a:outerShdw blurRad="50800" dist="38100" algn="tr" rotWithShape="0">
                  <a:prstClr val="black">
                    <a:alpha val="40000"/>
                  </a:prstClr>
                </a:outerShdw>
              </a:effectLst>
            </a:endParaRPr>
          </a:p>
          <a:p>
            <a:pPr>
              <a:defRPr/>
            </a:pPr>
            <a:r>
              <a:rPr lang="ru-RU" u="sng" dirty="0" smtClean="0"/>
              <a:t>Недостатки</a:t>
            </a:r>
            <a:r>
              <a:rPr lang="ru-RU" dirty="0" smtClean="0"/>
              <a:t>: сложная организация работ; невысокая произво­дительность труда забойного рабочего; повышенный расход ВВ при отбойке породного прихвата.</a:t>
            </a:r>
            <a:endParaRPr lang="ru-RU" b="1" dirty="0" smtClean="0">
              <a:effectLst>
                <a:outerShdw blurRad="50800" dist="38100" algn="tr" rotWithShape="0">
                  <a:prstClr val="black">
                    <a:alpha val="40000"/>
                  </a:prstClr>
                </a:outerShdw>
              </a:effectLst>
            </a:endParaRPr>
          </a:p>
          <a:p>
            <a:pPr>
              <a:defRPr/>
            </a:pPr>
            <a:endParaRPr lang="ru-RU" dirty="0"/>
          </a:p>
        </p:txBody>
      </p:sp>
      <p:sp>
        <p:nvSpPr>
          <p:cNvPr id="64516" name="Номер слайда 3"/>
          <p:cNvSpPr>
            <a:spLocks noGrp="1"/>
          </p:cNvSpPr>
          <p:nvPr>
            <p:ph type="sldNum" sz="quarter" idx="5"/>
          </p:nvPr>
        </p:nvSpPr>
        <p:spPr>
          <a:noFill/>
        </p:spPr>
        <p:txBody>
          <a:bodyPr/>
          <a:lstStyle/>
          <a:p>
            <a:fld id="{C2344EB3-C271-4908-A1C8-99560EAC8844}" type="slidenum">
              <a:rPr lang="ru-RU" smtClean="0"/>
              <a:pPr/>
              <a:t>4</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411A6B73-E719-47A1-9C60-42A618F89025}" type="slidenum">
              <a:rPr lang="ru-RU" smtClean="0"/>
              <a:pPr/>
              <a:t>5</a:t>
            </a:fld>
            <a:endParaRPr lang="ru-RU"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lnSpc>
                <a:spcPct val="80000"/>
              </a:lnSpc>
            </a:pPr>
            <a:r>
              <a:rPr lang="ru-RU" sz="1000" smtClean="0"/>
              <a:t>Данная система разработки предусмотрена для отработки крутопадающих (более 500</a:t>
            </a:r>
            <a:r>
              <a:rPr lang="ru-RU" sz="1000" smtClean="0">
                <a:sym typeface="Symbol" pitchFamily="18" charset="2"/>
              </a:rPr>
              <a:t></a:t>
            </a:r>
            <a:r>
              <a:rPr lang="ru-RU" sz="1000" smtClean="0"/>
              <a:t>) рудных тел средней мощности (3-20 м).</a:t>
            </a:r>
          </a:p>
          <a:p>
            <a:pPr eaLnBrk="1" hangingPunct="1">
              <a:lnSpc>
                <a:spcPct val="80000"/>
              </a:lnSpc>
            </a:pPr>
            <a:r>
              <a:rPr lang="ru-RU" sz="1000" smtClean="0"/>
              <a:t>Основные параметры блока:</a:t>
            </a:r>
          </a:p>
          <a:p>
            <a:pPr eaLnBrk="1" hangingPunct="1">
              <a:lnSpc>
                <a:spcPct val="80000"/>
              </a:lnSpc>
            </a:pPr>
            <a:r>
              <a:rPr lang="ru-RU" sz="1000" smtClean="0"/>
              <a:t>- длина - 50, 100 м;</a:t>
            </a:r>
          </a:p>
          <a:p>
            <a:pPr eaLnBrk="1" hangingPunct="1">
              <a:lnSpc>
                <a:spcPct val="80000"/>
              </a:lnSpc>
            </a:pPr>
            <a:r>
              <a:rPr lang="ru-RU" sz="1000" smtClean="0"/>
              <a:t>ширина - 6 м (на полную мощность рудного тела);</a:t>
            </a:r>
          </a:p>
          <a:p>
            <a:pPr eaLnBrk="1" hangingPunct="1">
              <a:lnSpc>
                <a:spcPct val="80000"/>
              </a:lnSpc>
            </a:pPr>
            <a:r>
              <a:rPr lang="ru-RU" sz="1000" smtClean="0"/>
              <a:t>высота - 50 м;</a:t>
            </a:r>
          </a:p>
          <a:p>
            <a:pPr eaLnBrk="1" hangingPunct="1">
              <a:lnSpc>
                <a:spcPct val="80000"/>
              </a:lnSpc>
            </a:pPr>
            <a:r>
              <a:rPr lang="ru-RU" sz="1000" smtClean="0"/>
              <a:t>длина камеры - 38 м;</a:t>
            </a:r>
          </a:p>
          <a:p>
            <a:pPr eaLnBrk="1" hangingPunct="1">
              <a:lnSpc>
                <a:spcPct val="80000"/>
              </a:lnSpc>
            </a:pPr>
            <a:r>
              <a:rPr lang="ru-RU" sz="1000" smtClean="0"/>
              <a:t>длина целика - 12 м.</a:t>
            </a:r>
          </a:p>
          <a:p>
            <a:pPr eaLnBrk="1" hangingPunct="1">
              <a:lnSpc>
                <a:spcPct val="80000"/>
              </a:lnSpc>
            </a:pPr>
            <a:r>
              <a:rPr lang="ru-RU" sz="1000" smtClean="0"/>
              <a:t>Подготовительно-нарезные работы.</a:t>
            </a:r>
          </a:p>
          <a:p>
            <a:pPr eaLnBrk="1" hangingPunct="1">
              <a:lnSpc>
                <a:spcPct val="80000"/>
              </a:lnSpc>
            </a:pPr>
            <a:r>
              <a:rPr lang="ru-RU" sz="1000" smtClean="0"/>
              <a:t>Подготовительные работы заключаются в проходке откаточных ортов, скреперного и закладочного штреков, вентиляционных сбоек с буровыми штреками, блоковых вентиляционно-ходовых восстающих и рудоспусков (рисунок).</a:t>
            </a:r>
          </a:p>
          <a:p>
            <a:pPr eaLnBrk="1" hangingPunct="1">
              <a:lnSpc>
                <a:spcPct val="80000"/>
              </a:lnSpc>
            </a:pPr>
            <a:r>
              <a:rPr lang="ru-RU" sz="1000" smtClean="0"/>
              <a:t>Нарезные работы заключаются в проходке буровых штреков, отрезных восстающих, оформлении выпускных воронок.</a:t>
            </a:r>
          </a:p>
          <a:p>
            <a:pPr eaLnBrk="1" hangingPunct="1">
              <a:lnSpc>
                <a:spcPct val="80000"/>
              </a:lnSpc>
            </a:pPr>
            <a:r>
              <a:rPr lang="ru-RU" sz="1000" smtClean="0"/>
              <a:t>Очистные работы.</a:t>
            </a:r>
            <a:endParaRPr lang="ru-RU" sz="1000" b="1" smtClean="0"/>
          </a:p>
          <a:p>
            <a:pPr eaLnBrk="1" hangingPunct="1">
              <a:lnSpc>
                <a:spcPct val="80000"/>
              </a:lnSpc>
            </a:pPr>
            <a:r>
              <a:rPr lang="ru-RU" sz="1000" smtClean="0"/>
              <a:t>Рудное тело в пределах блока отрабатывается в две очереди: в начале вынимаются запасы камеры (</a:t>
            </a:r>
            <a:r>
              <a:rPr lang="en-US" sz="1000" smtClean="0"/>
              <a:t>I</a:t>
            </a:r>
            <a:r>
              <a:rPr lang="ru-RU" sz="1000" smtClean="0"/>
              <a:t> очередь) и после закладки выработанного пространства бетоном и достижения его прочности 4,0 МПа  отрабатываются запасы междукамерного целика и также закладываются твердеющей смесью.</a:t>
            </a:r>
          </a:p>
          <a:p>
            <a:pPr eaLnBrk="1" hangingPunct="1">
              <a:lnSpc>
                <a:spcPct val="80000"/>
              </a:lnSpc>
            </a:pPr>
            <a:r>
              <a:rPr lang="ru-RU" sz="1000" smtClean="0"/>
              <a:t>Буровые  работы  в  блоке  предусматривается  осуществлять  буровыми  станками ЛПС-3У, заряжание скважин диаметром 100-110 мм - зарядчиком типа ЗП-12.</a:t>
            </a:r>
          </a:p>
          <a:p>
            <a:pPr eaLnBrk="1" hangingPunct="1">
              <a:lnSpc>
                <a:spcPct val="80000"/>
              </a:lnSpc>
            </a:pPr>
            <a:r>
              <a:rPr lang="ru-RU" sz="1000" smtClean="0"/>
              <a:t>Доставка руды в рудоспуск предусматривается скреперной лебедкой типа 55ЛС-2СМ, на погрузке руды используется шахтный люк типа АШЛ-2.</a:t>
            </a:r>
          </a:p>
          <a:p>
            <a:pPr eaLnBrk="1" hangingPunct="1">
              <a:lnSpc>
                <a:spcPct val="80000"/>
              </a:lnSpc>
            </a:pPr>
            <a:r>
              <a:rPr lang="ru-RU" sz="1000" smtClean="0"/>
              <a:t>Проветривание при проходке подготовительно-нарезных выработок осуществляется вентиляторами местного проветривания типа ВМЭ-6м, при очистной добыче - за счет общешахтной депрессии.</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D2D0E521-F580-402D-A5A2-E650379C6605}" type="slidenum">
              <a:rPr lang="ru-RU" smtClean="0"/>
              <a:pPr/>
              <a:t>6</a:t>
            </a:fld>
            <a:endParaRPr lang="ru-RU"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lnSpc>
                <a:spcPct val="80000"/>
              </a:lnSpc>
            </a:pPr>
            <a:r>
              <a:rPr lang="ru-RU" sz="800" smtClean="0"/>
              <a:t>Данная система разработки предназначена для отработки запасов камер </a:t>
            </a:r>
            <a:r>
              <a:rPr lang="en-US" sz="800" smtClean="0"/>
              <a:t>II</a:t>
            </a:r>
            <a:r>
              <a:rPr lang="ru-RU" sz="800" smtClean="0"/>
              <a:t>-</a:t>
            </a:r>
            <a:r>
              <a:rPr lang="en-US" sz="800" smtClean="0"/>
              <a:t>V</a:t>
            </a:r>
            <a:r>
              <a:rPr lang="ru-RU" sz="800" smtClean="0"/>
              <a:t> очередей при многоступенчатой технологии сплошной выемки руды в наклонных (350-500), мощных (более 20 м) рудных телах.</a:t>
            </a:r>
          </a:p>
          <a:p>
            <a:pPr eaLnBrk="1" hangingPunct="1">
              <a:lnSpc>
                <a:spcPct val="80000"/>
              </a:lnSpc>
            </a:pPr>
            <a:r>
              <a:rPr lang="ru-RU" sz="800" smtClean="0"/>
              <a:t>Основные параметры блока:</a:t>
            </a:r>
          </a:p>
          <a:p>
            <a:pPr eaLnBrk="1" hangingPunct="1">
              <a:lnSpc>
                <a:spcPct val="80000"/>
              </a:lnSpc>
            </a:pPr>
            <a:r>
              <a:rPr lang="ru-RU" sz="800" smtClean="0"/>
              <a:t>длина - 60-80 м;</a:t>
            </a:r>
          </a:p>
          <a:p>
            <a:pPr eaLnBrk="1" hangingPunct="1">
              <a:lnSpc>
                <a:spcPct val="80000"/>
              </a:lnSpc>
            </a:pPr>
            <a:r>
              <a:rPr lang="ru-RU" sz="800" smtClean="0"/>
              <a:t>ширина - 40, 27, 23 м (на полную мощность рудного тела);</a:t>
            </a:r>
          </a:p>
          <a:p>
            <a:pPr eaLnBrk="1" hangingPunct="1">
              <a:lnSpc>
                <a:spcPct val="80000"/>
              </a:lnSpc>
            </a:pPr>
            <a:r>
              <a:rPr lang="ru-RU" sz="800" smtClean="0"/>
              <a:t>высота - до 70 м;</a:t>
            </a:r>
          </a:p>
          <a:p>
            <a:pPr eaLnBrk="1" hangingPunct="1">
              <a:lnSpc>
                <a:spcPct val="80000"/>
              </a:lnSpc>
            </a:pPr>
            <a:r>
              <a:rPr lang="ru-RU" sz="800" smtClean="0"/>
              <a:t>ширина камеры - 20 м.</a:t>
            </a:r>
          </a:p>
          <a:p>
            <a:pPr eaLnBrk="1" hangingPunct="1">
              <a:lnSpc>
                <a:spcPct val="80000"/>
              </a:lnSpc>
            </a:pPr>
            <a:r>
              <a:rPr lang="ru-RU" sz="800" smtClean="0"/>
              <a:t>Подготовительные и нарезные работы.</a:t>
            </a:r>
          </a:p>
          <a:p>
            <a:pPr eaLnBrk="1" hangingPunct="1">
              <a:lnSpc>
                <a:spcPct val="80000"/>
              </a:lnSpc>
            </a:pPr>
            <a:r>
              <a:rPr lang="ru-RU" sz="800" smtClean="0"/>
              <a:t>Блок подготавливается на уровнях горизонтов откаточным и вентиляционным штреками, откаточными ортами через 100 м и транспортным уклоном с заездами на доставочные горизонты. Доставочные горизонты проходятся по высоте через 12 м от уровня откаточного горизонта и до верхней границы блока и включают в себя доставочный и вентиляционный штреки.</a:t>
            </a:r>
          </a:p>
          <a:p>
            <a:pPr eaLnBrk="1" hangingPunct="1">
              <a:lnSpc>
                <a:spcPct val="80000"/>
              </a:lnSpc>
            </a:pPr>
            <a:r>
              <a:rPr lang="ru-RU" sz="800" smtClean="0"/>
              <a:t>Для обеспечения проветривания горных работ предусматриваются вентиляционно-ходовые, вентиляционные восстающие, для перепуска руды на откаточный горизонт - два рудоспуска, для подачи закладки - закладочные выработки и скважины (рисунок 4.11).</a:t>
            </a:r>
          </a:p>
          <a:p>
            <a:pPr eaLnBrk="1" hangingPunct="1">
              <a:lnSpc>
                <a:spcPct val="80000"/>
              </a:lnSpc>
            </a:pPr>
            <a:r>
              <a:rPr lang="ru-RU" sz="800" smtClean="0"/>
              <a:t>Нарезные работы заключаются в проходке буро-доставочных, буровых ортов и отрезных восстающих.</a:t>
            </a:r>
          </a:p>
          <a:p>
            <a:pPr eaLnBrk="1" hangingPunct="1">
              <a:lnSpc>
                <a:spcPct val="80000"/>
              </a:lnSpc>
            </a:pPr>
            <a:r>
              <a:rPr lang="ru-RU" sz="800" smtClean="0"/>
              <a:t>Очистные работы.</a:t>
            </a:r>
          </a:p>
          <a:p>
            <a:pPr eaLnBrk="1" hangingPunct="1">
              <a:lnSpc>
                <a:spcPct val="80000"/>
              </a:lnSpc>
            </a:pPr>
            <a:r>
              <a:rPr lang="ru-RU" sz="800" smtClean="0"/>
              <a:t>По длине блок делится на 3-4 камеры шириной 20 м, по высоте - на 4 подэтажа высотой по 12-13 м.</a:t>
            </a:r>
          </a:p>
          <a:p>
            <a:pPr eaLnBrk="1" hangingPunct="1">
              <a:lnSpc>
                <a:spcPct val="80000"/>
              </a:lnSpc>
            </a:pPr>
            <a:r>
              <a:rPr lang="ru-RU" sz="800" smtClean="0"/>
              <a:t>Отработку камер на подэтажах предусматривается вести прирезками к ранее отработанной и заложенной разрезной щели с выпуском руды через боковые заезды. Выработанное пространство закладывается твердеющей смесью и после набора закладкой прочности 1,0-1,5 МПа  очистные работы ведутся  в восходящем порядке  в смежных камерах вышележащих подэтажей; после набора прочности 2,5-3,0 МПа - в смежных камерах одного подэтажа. При одновременном ведении очистных работ в двух и более вертикальных лентах и при восходящем порядке выемки запасов руды расстояние между очистными забоями должно составлять не менее высоты подэтажа. Отработку запасов камеры последней очереди, находящихся между заложенными массивами, предусматривается вести также в восходящем порядке, но только с торцевым выпуском руды через буро-доставочный орт.</a:t>
            </a:r>
          </a:p>
          <a:p>
            <a:pPr eaLnBrk="1" hangingPunct="1">
              <a:lnSpc>
                <a:spcPct val="80000"/>
              </a:lnSpc>
            </a:pPr>
            <a:r>
              <a:rPr lang="ru-RU" sz="800" smtClean="0"/>
              <a:t>Разбуривание камер предусматривается буровыми  УСТАНОВКАМИ «СОЛО» веерами взрывных скважин диаметром 70-102 мм и глубиной до 20 м.</a:t>
            </a:r>
          </a:p>
          <a:p>
            <a:pPr eaLnBrk="1" hangingPunct="1">
              <a:lnSpc>
                <a:spcPct val="80000"/>
              </a:lnSpc>
            </a:pPr>
            <a:r>
              <a:rPr lang="ru-RU" sz="800" smtClean="0"/>
              <a:t>Доставка руды из блока предусматривается погрузочно-доставочными машинами Торо-1400, </a:t>
            </a:r>
            <a:r>
              <a:rPr lang="en-US" sz="800" smtClean="0"/>
              <a:t>Cat R</a:t>
            </a:r>
            <a:r>
              <a:rPr lang="ru-RU" sz="800" smtClean="0"/>
              <a:t>-1700,  оборудованными дистанционным управлением.</a:t>
            </a:r>
          </a:p>
          <a:p>
            <a:pPr eaLnBrk="1" hangingPunct="1">
              <a:lnSpc>
                <a:spcPct val="80000"/>
              </a:lnSpc>
            </a:pPr>
            <a:r>
              <a:rPr lang="ru-RU" sz="800" smtClean="0"/>
              <a:t>Закладка камер всех очередей в пределах подэтажа осуществляется в один прием с набором прочности закладки 2,5-3,0 МПа.</a:t>
            </a:r>
          </a:p>
          <a:p>
            <a:pPr eaLnBrk="1" hangingPunct="1">
              <a:lnSpc>
                <a:spcPct val="80000"/>
              </a:lnSpc>
            </a:pPr>
            <a:r>
              <a:rPr lang="ru-RU" sz="800" smtClean="0"/>
              <a:t>Проветривание блока при ведении подготовительно-нарезных работ осуществляется вентиляторами местного проветривания типа ВМЭ-12м, ВМЭ-6м; при очистной выемке - за счет общешахтной депрессии.</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01.09.2020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357313" y="0"/>
            <a:ext cx="7786687" cy="654050"/>
          </a:xfrm>
        </p:spPr>
        <p:txBody>
          <a:bodyPr/>
          <a:lstStyle/>
          <a:p>
            <a:pPr>
              <a:defRPr/>
            </a:pPr>
            <a:r>
              <a:rPr lang="ru-RU" sz="2000" b="1" dirty="0" smtClean="0">
                <a:solidFill>
                  <a:schemeClr val="accent1">
                    <a:lumMod val="50000"/>
                  </a:schemeClr>
                </a:solidFill>
              </a:rPr>
              <a:t>Система разработки горизонтальными слоями с сухой закладкой</a:t>
            </a:r>
            <a:endParaRPr lang="ru-RU" sz="2000" b="1" dirty="0">
              <a:solidFill>
                <a:schemeClr val="accent1">
                  <a:lumMod val="50000"/>
                </a:schemeClr>
              </a:solidFill>
            </a:endParaRPr>
          </a:p>
        </p:txBody>
      </p:sp>
      <p:pic>
        <p:nvPicPr>
          <p:cNvPr id="26627" name="Picture 4" descr="L2"/>
          <p:cNvPicPr>
            <a:picLocks noChangeAspect="1" noChangeArrowheads="1"/>
          </p:cNvPicPr>
          <p:nvPr/>
        </p:nvPicPr>
        <p:blipFill>
          <a:blip r:embed="rId3" cstate="print"/>
          <a:srcRect/>
          <a:stretch>
            <a:fillRect/>
          </a:stretch>
        </p:blipFill>
        <p:spPr bwMode="auto">
          <a:xfrm>
            <a:off x="0" y="0"/>
            <a:ext cx="1143000" cy="852488"/>
          </a:xfrm>
          <a:prstGeom prst="rect">
            <a:avLst/>
          </a:prstGeom>
          <a:noFill/>
          <a:ln w="9525">
            <a:noFill/>
            <a:miter lim="800000"/>
            <a:headEnd/>
            <a:tailEnd/>
          </a:ln>
        </p:spPr>
      </p:pic>
      <p:pic>
        <p:nvPicPr>
          <p:cNvPr id="26628" name="Picture 2"/>
          <p:cNvPicPr>
            <a:picLocks noChangeAspect="1" noChangeArrowheads="1"/>
          </p:cNvPicPr>
          <p:nvPr/>
        </p:nvPicPr>
        <p:blipFill>
          <a:blip r:embed="rId4" cstate="print">
            <a:clrChange>
              <a:clrFrom>
                <a:srgbClr val="FFFCFF"/>
              </a:clrFrom>
              <a:clrTo>
                <a:srgbClr val="FFFCFF">
                  <a:alpha val="0"/>
                </a:srgbClr>
              </a:clrTo>
            </a:clrChange>
            <a:lum bright="-30000" contrast="60000"/>
          </a:blip>
          <a:srcRect/>
          <a:stretch>
            <a:fillRect/>
          </a:stretch>
        </p:blipFill>
        <p:spPr bwMode="auto">
          <a:xfrm>
            <a:off x="0" y="714375"/>
            <a:ext cx="5000625" cy="3857625"/>
          </a:xfrm>
          <a:prstGeom prst="rect">
            <a:avLst/>
          </a:prstGeom>
          <a:noFill/>
          <a:ln w="9525">
            <a:noFill/>
            <a:miter lim="800000"/>
            <a:headEnd/>
            <a:tailEnd/>
          </a:ln>
        </p:spPr>
      </p:pic>
      <p:sp>
        <p:nvSpPr>
          <p:cNvPr id="7" name="TextBox 6"/>
          <p:cNvSpPr txBox="1"/>
          <p:nvPr/>
        </p:nvSpPr>
        <p:spPr>
          <a:xfrm>
            <a:off x="0" y="4714875"/>
            <a:ext cx="2786063" cy="2462213"/>
          </a:xfrm>
          <a:prstGeom prst="rect">
            <a:avLst/>
          </a:prstGeom>
          <a:noFill/>
        </p:spPr>
        <p:txBody>
          <a:bodyPr>
            <a:spAutoFit/>
          </a:bodyPr>
          <a:lstStyle/>
          <a:p>
            <a:pPr>
              <a:defRPr/>
            </a:pPr>
            <a:r>
              <a:rPr lang="ru-RU" sz="1400" dirty="0"/>
              <a:t>1- откаточный штрек; </a:t>
            </a:r>
          </a:p>
          <a:p>
            <a:pPr>
              <a:defRPr/>
            </a:pPr>
            <a:r>
              <a:rPr lang="ru-RU" sz="1400" dirty="0"/>
              <a:t>2- вентиляционный штрек;</a:t>
            </a:r>
          </a:p>
          <a:p>
            <a:pPr>
              <a:defRPr/>
            </a:pPr>
            <a:r>
              <a:rPr lang="ru-RU" sz="1400" dirty="0"/>
              <a:t> 3- МХВ; </a:t>
            </a:r>
          </a:p>
          <a:p>
            <a:pPr>
              <a:defRPr/>
            </a:pPr>
            <a:r>
              <a:rPr lang="ru-RU" sz="1400" dirty="0"/>
              <a:t>4- наращиваемый рудоспуск; </a:t>
            </a:r>
          </a:p>
          <a:p>
            <a:pPr>
              <a:defRPr/>
            </a:pPr>
            <a:r>
              <a:rPr lang="ru-RU" sz="1400" dirty="0"/>
              <a:t>5- отрезной восстающий;</a:t>
            </a:r>
          </a:p>
          <a:p>
            <a:pPr>
              <a:defRPr/>
            </a:pPr>
            <a:r>
              <a:rPr lang="ru-RU" sz="1400" dirty="0"/>
              <a:t> 6- закдадочный восстающий; </a:t>
            </a:r>
          </a:p>
          <a:p>
            <a:pPr>
              <a:defRPr/>
            </a:pPr>
            <a:r>
              <a:rPr lang="ru-RU" sz="1400" dirty="0"/>
              <a:t>7- сухая закладка; </a:t>
            </a:r>
          </a:p>
          <a:p>
            <a:pPr>
              <a:defRPr/>
            </a:pPr>
            <a:r>
              <a:rPr lang="ru-RU" sz="1400" dirty="0"/>
              <a:t>8- горизонтальные шпуры;</a:t>
            </a:r>
          </a:p>
          <a:p>
            <a:pPr>
              <a:defRPr/>
            </a:pPr>
            <a:r>
              <a:rPr lang="ru-RU" sz="1400" dirty="0"/>
              <a:t> 9- ходки</a:t>
            </a:r>
            <a:endParaRPr lang="ru-RU" sz="1400" dirty="0">
              <a:effectLst>
                <a:outerShdw blurRad="50800" dist="38100" algn="tr" rotWithShape="0">
                  <a:prstClr val="black">
                    <a:alpha val="40000"/>
                  </a:prstClr>
                </a:outerShdw>
              </a:effectLst>
            </a:endParaRPr>
          </a:p>
          <a:p>
            <a:pPr>
              <a:defRPr/>
            </a:pPr>
            <a:r>
              <a:rPr lang="ru-RU" sz="1400" dirty="0"/>
              <a:t> </a:t>
            </a:r>
            <a:endParaRPr lang="ru-RU" sz="1400" dirty="0">
              <a:effectLst>
                <a:outerShdw blurRad="50800" dist="38100" algn="tr" rotWithShape="0">
                  <a:prstClr val="black">
                    <a:alpha val="40000"/>
                  </a:prstClr>
                </a:outerShdw>
              </a:effectLst>
            </a:endParaRPr>
          </a:p>
          <a:p>
            <a:pPr>
              <a:defRPr/>
            </a:pPr>
            <a:endParaRPr lang="ru-RU" sz="1400" dirty="0"/>
          </a:p>
        </p:txBody>
      </p:sp>
      <p:sp>
        <p:nvSpPr>
          <p:cNvPr id="8" name="TextBox 7"/>
          <p:cNvSpPr txBox="1"/>
          <p:nvPr/>
        </p:nvSpPr>
        <p:spPr>
          <a:xfrm>
            <a:off x="5072063" y="571500"/>
            <a:ext cx="4071937" cy="1600200"/>
          </a:xfrm>
          <a:prstGeom prst="rect">
            <a:avLst/>
          </a:prstGeom>
          <a:noFill/>
        </p:spPr>
        <p:txBody>
          <a:bodyPr>
            <a:spAutoFit/>
          </a:bodyPr>
          <a:lstStyle/>
          <a:p>
            <a:pPr>
              <a:defRPr/>
            </a:pPr>
            <a:r>
              <a:rPr lang="ru-RU" sz="1400" dirty="0">
                <a:solidFill>
                  <a:schemeClr val="accent2"/>
                </a:solidFill>
              </a:rPr>
              <a:t>Система применяется при отработке крутопадающих (более 55</a:t>
            </a:r>
            <a:r>
              <a:rPr lang="ru-RU" sz="1400" baseline="30000" dirty="0">
                <a:solidFill>
                  <a:schemeClr val="accent2"/>
                </a:solidFill>
              </a:rPr>
              <a:t>0</a:t>
            </a:r>
            <a:r>
              <a:rPr lang="ru-RU" sz="1400" dirty="0">
                <a:solidFill>
                  <a:schemeClr val="accent2"/>
                </a:solidFill>
              </a:rPr>
              <a:t>) маломощных рудных залежей (2-4 м) с</a:t>
            </a:r>
            <a:r>
              <a:rPr lang="ru-RU" sz="1400" i="1" dirty="0">
                <a:solidFill>
                  <a:schemeClr val="accent2"/>
                </a:solidFill>
              </a:rPr>
              <a:t> </a:t>
            </a:r>
            <a:r>
              <a:rPr lang="ru-RU" sz="1400" dirty="0">
                <a:solidFill>
                  <a:schemeClr val="accent2"/>
                </a:solidFill>
              </a:rPr>
              <a:t>неустойчивыми боковыми породами, непостоянными элементами залегания и ценной руде.</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chemeClr val="accent2"/>
                </a:solidFill>
              </a:rPr>
              <a:t> </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9" name="TextBox 8"/>
          <p:cNvSpPr txBox="1"/>
          <p:nvPr/>
        </p:nvSpPr>
        <p:spPr>
          <a:xfrm>
            <a:off x="4929188" y="1714500"/>
            <a:ext cx="4214812" cy="2246313"/>
          </a:xfrm>
          <a:prstGeom prst="rect">
            <a:avLst/>
          </a:prstGeom>
          <a:noFill/>
        </p:spPr>
        <p:txBody>
          <a:bodyPr>
            <a:spAutoFit/>
          </a:bodyPr>
          <a:lstStyle/>
          <a:p>
            <a:pPr>
              <a:defRPr/>
            </a:pPr>
            <a:r>
              <a:rPr lang="ru-RU" sz="1400" dirty="0">
                <a:solidFill>
                  <a:srgbClr val="990000"/>
                </a:solidFill>
              </a:rPr>
              <a:t>                            Параметры. </a:t>
            </a:r>
          </a:p>
          <a:p>
            <a:pPr>
              <a:defRPr/>
            </a:pPr>
            <a:r>
              <a:rPr lang="ru-RU" sz="1400" dirty="0">
                <a:solidFill>
                  <a:schemeClr val="accent2"/>
                </a:solidFill>
              </a:rPr>
              <a:t>Рудную залежь разбивают на блоки с высотой этажа 50-60 м и длиной 50-60 м. Ширина блока зависит от мощности рудной залежи, ширину междукамерного целика принимают равной </a:t>
            </a:r>
          </a:p>
          <a:p>
            <a:pPr>
              <a:defRPr/>
            </a:pPr>
            <a:r>
              <a:rPr lang="ru-RU" sz="1400" dirty="0">
                <a:solidFill>
                  <a:schemeClr val="accent2"/>
                </a:solidFill>
              </a:rPr>
              <a:t>5-10 м. Запасы отрабатываю горизонтальными слоями с низу в верх со шпуровой отбойкой, а выработанное пространство заполняют сухой закладкой.</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solidFill>
                <a:schemeClr val="accent2"/>
              </a:solidFill>
            </a:endParaRPr>
          </a:p>
        </p:txBody>
      </p:sp>
      <p:sp>
        <p:nvSpPr>
          <p:cNvPr id="10" name="TextBox 9"/>
          <p:cNvSpPr txBox="1"/>
          <p:nvPr/>
        </p:nvSpPr>
        <p:spPr>
          <a:xfrm>
            <a:off x="3357563" y="3643313"/>
            <a:ext cx="5786437" cy="1816100"/>
          </a:xfrm>
          <a:prstGeom prst="rect">
            <a:avLst/>
          </a:prstGeom>
          <a:noFill/>
        </p:spPr>
        <p:txBody>
          <a:bodyPr>
            <a:spAutoFit/>
          </a:bodyPr>
          <a:lstStyle/>
          <a:p>
            <a:pPr>
              <a:defRPr/>
            </a:pPr>
            <a:r>
              <a:rPr lang="ru-RU" sz="1400" dirty="0">
                <a:solidFill>
                  <a:srgbClr val="990000"/>
                </a:solidFill>
              </a:rPr>
              <a:t>                                     Технико-экономические показатели:</a:t>
            </a:r>
          </a:p>
          <a:p>
            <a:pPr>
              <a:defRPr/>
            </a:pPr>
            <a:r>
              <a:rPr lang="ru-RU" sz="1400" dirty="0">
                <a:solidFill>
                  <a:schemeClr val="accent2"/>
                </a:solidFill>
              </a:rPr>
              <a:t> Потери руды                                                                  -                       2-3%;</a:t>
            </a:r>
          </a:p>
          <a:p>
            <a:pPr>
              <a:defRPr/>
            </a:pPr>
            <a:r>
              <a:rPr lang="ru-RU" sz="1400" dirty="0">
                <a:solidFill>
                  <a:schemeClr val="accent2"/>
                </a:solidFill>
              </a:rPr>
              <a:t> Разубоживание руды                                                    -                       2-3%; </a:t>
            </a:r>
          </a:p>
          <a:p>
            <a:pPr>
              <a:defRPr/>
            </a:pPr>
            <a:r>
              <a:rPr lang="ru-RU" sz="1400" dirty="0">
                <a:solidFill>
                  <a:schemeClr val="accent2"/>
                </a:solidFill>
              </a:rPr>
              <a:t>Про - сть труда забойного рабочего                           -        12-15 т/смену; </a:t>
            </a:r>
          </a:p>
          <a:p>
            <a:pPr>
              <a:defRPr/>
            </a:pPr>
            <a:r>
              <a:rPr lang="ru-RU" sz="1400" dirty="0">
                <a:solidFill>
                  <a:schemeClr val="accent2"/>
                </a:solidFill>
              </a:rPr>
              <a:t>Расход  ГПР + НАР                                         -      10-12 м на 1000 т руды;</a:t>
            </a:r>
          </a:p>
          <a:p>
            <a:pPr>
              <a:defRPr/>
            </a:pPr>
            <a:r>
              <a:rPr lang="ru-RU" sz="1400" dirty="0">
                <a:solidFill>
                  <a:schemeClr val="accent2"/>
                </a:solidFill>
              </a:rPr>
              <a:t> Удельный расход ВВ на отбойку                 -                  0,600-0,700 кг/т; </a:t>
            </a:r>
          </a:p>
          <a:p>
            <a:pPr>
              <a:defRPr/>
            </a:pPr>
            <a:r>
              <a:rPr lang="ru-RU" sz="1400" dirty="0">
                <a:solidFill>
                  <a:schemeClr val="accent2"/>
                </a:solidFill>
              </a:rPr>
              <a:t>Расход лесоматериалов на 1 м</a:t>
            </a:r>
            <a:r>
              <a:rPr lang="ru-RU" sz="1400" baseline="30000" dirty="0">
                <a:solidFill>
                  <a:schemeClr val="accent2"/>
                </a:solidFill>
              </a:rPr>
              <a:t>3</a:t>
            </a:r>
            <a:r>
              <a:rPr lang="ru-RU" sz="1400" dirty="0">
                <a:solidFill>
                  <a:schemeClr val="accent2"/>
                </a:solidFill>
              </a:rPr>
              <a:t> руды           -                          0,05-0,06 м</a:t>
            </a:r>
            <a:r>
              <a:rPr lang="ru-RU" sz="1400" baseline="30000" dirty="0">
                <a:solidFill>
                  <a:schemeClr val="accent2"/>
                </a:solidFill>
              </a:rPr>
              <a:t>3</a:t>
            </a:r>
            <a:r>
              <a:rPr lang="ru-RU" sz="1400" dirty="0">
                <a:solidFill>
                  <a:schemeClr val="accent2"/>
                </a:solidFill>
              </a:rPr>
              <a:t>.</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solidFill>
                <a:schemeClr val="accent2"/>
              </a:solidFill>
            </a:endParaRPr>
          </a:p>
        </p:txBody>
      </p:sp>
      <p:sp>
        <p:nvSpPr>
          <p:cNvPr id="11" name="TextBox 10"/>
          <p:cNvSpPr txBox="1"/>
          <p:nvPr/>
        </p:nvSpPr>
        <p:spPr>
          <a:xfrm>
            <a:off x="2571750" y="5214938"/>
            <a:ext cx="6572250" cy="1816100"/>
          </a:xfrm>
          <a:prstGeom prst="rect">
            <a:avLst/>
          </a:prstGeom>
          <a:noFill/>
        </p:spPr>
        <p:txBody>
          <a:bodyPr>
            <a:spAutoFit/>
          </a:bodyPr>
          <a:lstStyle/>
          <a:p>
            <a:pPr>
              <a:defRPr/>
            </a:pPr>
            <a:r>
              <a:rPr lang="ru-RU" sz="1400" dirty="0">
                <a:solidFill>
                  <a:srgbClr val="990000"/>
                </a:solidFill>
              </a:rPr>
              <a:t>Достоинства:</a:t>
            </a:r>
            <a:r>
              <a:rPr lang="ru-RU" sz="1400" dirty="0">
                <a:solidFill>
                  <a:schemeClr val="accent2"/>
                </a:solidFill>
              </a:rPr>
              <a:t> высокая степень извлечения и незначительное разубоживание; пожарная безопасность; возможность раздельной добычи руды по сортам; благоприятные условия проветривания; поддержание боков и сохранение поверхности от обрушения.</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rgbClr val="990000"/>
                </a:solidFill>
              </a:rPr>
              <a:t>Недостатки: </a:t>
            </a:r>
            <a:r>
              <a:rPr lang="ru-RU" sz="1400" dirty="0">
                <a:solidFill>
                  <a:schemeClr val="accent2"/>
                </a:solidFill>
              </a:rPr>
              <a:t>невысокая производительность труда забойного рабочего; высокая стоимость добычи из-за расходов на закладку и сложность цикла операций при очистных работах; необходимость содержания плотного настила</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16013" y="0"/>
            <a:ext cx="8027987" cy="836613"/>
          </a:xfrm>
        </p:spPr>
        <p:txBody>
          <a:bodyPr/>
          <a:lstStyle/>
          <a:p>
            <a:pPr eaLnBrk="1" hangingPunct="1">
              <a:defRPr/>
            </a:pPr>
            <a:r>
              <a:rPr lang="ru-RU" sz="2400" dirty="0" smtClean="0">
                <a:solidFill>
                  <a:schemeClr val="accent1">
                    <a:lumMod val="50000"/>
                  </a:schemeClr>
                </a:solidFill>
              </a:rPr>
              <a:t>Система разработки горизонтальными слоями             с гидравлической закладкой</a:t>
            </a:r>
          </a:p>
        </p:txBody>
      </p:sp>
      <p:pic>
        <p:nvPicPr>
          <p:cNvPr id="27651" name="Picture 4" descr="L2"/>
          <p:cNvPicPr>
            <a:picLocks noChangeAspect="1" noChangeArrowheads="1"/>
          </p:cNvPicPr>
          <p:nvPr/>
        </p:nvPicPr>
        <p:blipFill>
          <a:blip r:embed="rId3" cstate="print"/>
          <a:srcRect/>
          <a:stretch>
            <a:fillRect/>
          </a:stretch>
        </p:blipFill>
        <p:spPr bwMode="auto">
          <a:xfrm>
            <a:off x="0" y="0"/>
            <a:ext cx="755650" cy="563563"/>
          </a:xfrm>
          <a:prstGeom prst="rect">
            <a:avLst/>
          </a:prstGeom>
          <a:noFill/>
          <a:ln w="9525">
            <a:noFill/>
            <a:miter lim="800000"/>
            <a:headEnd/>
            <a:tailEnd/>
          </a:ln>
        </p:spPr>
      </p:pic>
      <p:pic>
        <p:nvPicPr>
          <p:cNvPr id="27652" name="Picture 12"/>
          <p:cNvPicPr>
            <a:picLocks noGrp="1" noChangeAspect="1" noChangeArrowheads="1"/>
          </p:cNvPicPr>
          <p:nvPr>
            <p:ph type="body" idx="1"/>
          </p:nvPr>
        </p:nvPicPr>
        <p:blipFill>
          <a:blip r:embed="rId4" cstate="print">
            <a:clrChange>
              <a:clrFrom>
                <a:srgbClr val="FFFCFF"/>
              </a:clrFrom>
              <a:clrTo>
                <a:srgbClr val="FFFCFF">
                  <a:alpha val="0"/>
                </a:srgbClr>
              </a:clrTo>
            </a:clrChange>
            <a:lum bright="-24000" contrast="48000"/>
          </a:blip>
          <a:srcRect/>
          <a:stretch>
            <a:fillRect/>
          </a:stretch>
        </p:blipFill>
        <p:spPr>
          <a:xfrm>
            <a:off x="-142875" y="714375"/>
            <a:ext cx="5900738" cy="4378325"/>
          </a:xfrm>
          <a:noFill/>
        </p:spPr>
      </p:pic>
      <p:sp>
        <p:nvSpPr>
          <p:cNvPr id="27653" name="Rectangle 13"/>
          <p:cNvSpPr>
            <a:spLocks noChangeArrowheads="1"/>
          </p:cNvSpPr>
          <p:nvPr/>
        </p:nvSpPr>
        <p:spPr bwMode="auto">
          <a:xfrm>
            <a:off x="0" y="5286375"/>
            <a:ext cx="4643438" cy="954088"/>
          </a:xfrm>
          <a:prstGeom prst="rect">
            <a:avLst/>
          </a:prstGeom>
          <a:noFill/>
          <a:ln w="9525">
            <a:noFill/>
            <a:miter lim="800000"/>
            <a:headEnd/>
            <a:tailEnd/>
          </a:ln>
        </p:spPr>
        <p:txBody>
          <a:bodyPr anchor="ctr">
            <a:spAutoFit/>
          </a:bodyPr>
          <a:lstStyle/>
          <a:p>
            <a:r>
              <a:rPr lang="ru-RU" sz="1400"/>
              <a:t>1-транспортный штрек; 2 - орт; 3-наклонный съезд;  </a:t>
            </a:r>
          </a:p>
          <a:p>
            <a:r>
              <a:rPr lang="ru-RU" sz="1400"/>
              <a:t>4- ВХВ,  рудоспуск;  5- дренажный восстающий; </a:t>
            </a:r>
          </a:p>
          <a:p>
            <a:r>
              <a:rPr lang="ru-RU" sz="1400"/>
              <a:t>6- СБУ; 7- ПДМ; 8- каретка для осмотра и крепления кровли; 9- закладочный трубопровод; 10- отстойник</a:t>
            </a:r>
          </a:p>
        </p:txBody>
      </p:sp>
      <p:sp>
        <p:nvSpPr>
          <p:cNvPr id="6" name="TextBox 5"/>
          <p:cNvSpPr txBox="1"/>
          <p:nvPr/>
        </p:nvSpPr>
        <p:spPr>
          <a:xfrm>
            <a:off x="5857875" y="785813"/>
            <a:ext cx="3286125" cy="1384300"/>
          </a:xfrm>
          <a:prstGeom prst="rect">
            <a:avLst/>
          </a:prstGeom>
          <a:noFill/>
        </p:spPr>
        <p:txBody>
          <a:bodyPr>
            <a:spAutoFit/>
          </a:bodyPr>
          <a:lstStyle/>
          <a:p>
            <a:pPr>
              <a:defRPr/>
            </a:pPr>
            <a:r>
              <a:rPr lang="ru-RU" sz="1400" dirty="0"/>
              <a:t> </a:t>
            </a:r>
            <a:r>
              <a:rPr lang="ru-RU" sz="1400" dirty="0">
                <a:solidFill>
                  <a:schemeClr val="accent2"/>
                </a:solidFill>
              </a:rPr>
              <a:t>Системы применяют при отработке круто­падающих рудных залежей мощностью от 4 до 12 м при неустойчивых боковых породах и ценной руде.</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7" name="TextBox 6"/>
          <p:cNvSpPr txBox="1"/>
          <p:nvPr/>
        </p:nvSpPr>
        <p:spPr>
          <a:xfrm>
            <a:off x="5857875" y="1928813"/>
            <a:ext cx="3286125" cy="1384300"/>
          </a:xfrm>
          <a:prstGeom prst="rect">
            <a:avLst/>
          </a:prstGeom>
          <a:noFill/>
        </p:spPr>
        <p:txBody>
          <a:bodyPr>
            <a:spAutoFit/>
          </a:bodyPr>
          <a:lstStyle/>
          <a:p>
            <a:pPr>
              <a:defRPr/>
            </a:pPr>
            <a:r>
              <a:rPr lang="ru-RU" sz="1400" dirty="0">
                <a:solidFill>
                  <a:srgbClr val="990000"/>
                </a:solidFill>
              </a:rPr>
              <a:t>                Параметры системы: </a:t>
            </a:r>
          </a:p>
          <a:p>
            <a:pPr>
              <a:defRPr/>
            </a:pPr>
            <a:r>
              <a:rPr lang="ru-RU" sz="1400" dirty="0">
                <a:solidFill>
                  <a:schemeClr val="accent2"/>
                </a:solidFill>
              </a:rPr>
              <a:t>Высота блока до 75 м; длина блока до 150 м; ширина блока равна мощности рудной залежи; высота вынимаемого слоя 3, 5-4, 5 м.</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solidFill>
                <a:schemeClr val="accent2"/>
              </a:solidFill>
            </a:endParaRPr>
          </a:p>
        </p:txBody>
      </p:sp>
      <p:sp>
        <p:nvSpPr>
          <p:cNvPr id="8" name="TextBox 7"/>
          <p:cNvSpPr txBox="1"/>
          <p:nvPr/>
        </p:nvSpPr>
        <p:spPr>
          <a:xfrm>
            <a:off x="4214813" y="3500438"/>
            <a:ext cx="4929187" cy="1816100"/>
          </a:xfrm>
          <a:prstGeom prst="rect">
            <a:avLst/>
          </a:prstGeom>
          <a:noFill/>
        </p:spPr>
        <p:txBody>
          <a:bodyPr>
            <a:spAutoFit/>
          </a:bodyPr>
          <a:lstStyle/>
          <a:p>
            <a:pPr>
              <a:defRPr/>
            </a:pPr>
            <a:r>
              <a:rPr lang="ru-RU" sz="1400" dirty="0">
                <a:solidFill>
                  <a:srgbClr val="990000"/>
                </a:solidFill>
              </a:rPr>
              <a:t>                       Технико-экономические показатели:</a:t>
            </a:r>
          </a:p>
          <a:p>
            <a:pPr>
              <a:defRPr/>
            </a:pPr>
            <a:r>
              <a:rPr lang="ru-RU" sz="1400" dirty="0">
                <a:solidFill>
                  <a:schemeClr val="accent2"/>
                </a:solidFill>
              </a:rPr>
              <a:t>Потери руды                                     -                             3-5%; </a:t>
            </a:r>
          </a:p>
          <a:p>
            <a:pPr>
              <a:defRPr/>
            </a:pPr>
            <a:r>
              <a:rPr lang="ru-RU" sz="1400" dirty="0">
                <a:solidFill>
                  <a:schemeClr val="accent2"/>
                </a:solidFill>
              </a:rPr>
              <a:t>Разубоживание руды                       -                            2-3 %; </a:t>
            </a:r>
          </a:p>
          <a:p>
            <a:pPr>
              <a:defRPr/>
            </a:pPr>
            <a:r>
              <a:rPr lang="ru-RU" sz="1400" dirty="0">
                <a:solidFill>
                  <a:schemeClr val="accent2"/>
                </a:solidFill>
              </a:rPr>
              <a:t>Произв.  труда забойного рабочего         -    30-40 т/смену; </a:t>
            </a:r>
          </a:p>
          <a:p>
            <a:pPr>
              <a:defRPr/>
            </a:pPr>
            <a:r>
              <a:rPr lang="ru-RU" sz="1400" dirty="0">
                <a:solidFill>
                  <a:schemeClr val="accent2"/>
                </a:solidFill>
              </a:rPr>
              <a:t>Расход подготовительно-нарезных выработок на 1000 т руды составляет                               -                          5-6 м; </a:t>
            </a:r>
          </a:p>
          <a:p>
            <a:pPr>
              <a:defRPr/>
            </a:pPr>
            <a:r>
              <a:rPr lang="ru-RU" sz="1400" dirty="0">
                <a:solidFill>
                  <a:schemeClr val="accent2"/>
                </a:solidFill>
              </a:rPr>
              <a:t>Удельный расход ВВ  на  отбойку            -  0,500-0,600 кг/т.</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9" name="TextBox 8"/>
          <p:cNvSpPr txBox="1"/>
          <p:nvPr/>
        </p:nvSpPr>
        <p:spPr>
          <a:xfrm>
            <a:off x="4786313" y="5286375"/>
            <a:ext cx="4071937" cy="1384300"/>
          </a:xfrm>
          <a:prstGeom prst="rect">
            <a:avLst/>
          </a:prstGeom>
          <a:noFill/>
        </p:spPr>
        <p:txBody>
          <a:bodyPr>
            <a:spAutoFit/>
          </a:bodyPr>
          <a:lstStyle/>
          <a:p>
            <a:pPr>
              <a:defRPr/>
            </a:pPr>
            <a:r>
              <a:rPr lang="ru-RU" sz="1400" dirty="0">
                <a:solidFill>
                  <a:srgbClr val="990000"/>
                </a:solidFill>
              </a:rPr>
              <a:t>Достоинства: </a:t>
            </a:r>
            <a:r>
              <a:rPr lang="ru-RU" sz="1400" dirty="0">
                <a:solidFill>
                  <a:schemeClr val="accent2"/>
                </a:solidFill>
              </a:rPr>
              <a:t>незначительные потери и разубоживание руды; возможность выдачи руды по сортам.</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rgbClr val="990000"/>
                </a:solidFill>
              </a:rPr>
              <a:t>Недостатки: </a:t>
            </a:r>
            <a:r>
              <a:rPr lang="ru-RU" sz="1400" dirty="0">
                <a:solidFill>
                  <a:schemeClr val="accent2"/>
                </a:solidFill>
              </a:rPr>
              <a:t>значительные расходы на производство закладочных работ.</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88" y="0"/>
            <a:ext cx="8215312" cy="1000125"/>
          </a:xfrm>
        </p:spPr>
        <p:txBody>
          <a:bodyPr/>
          <a:lstStyle/>
          <a:p>
            <a:pPr>
              <a:defRPr/>
            </a:pPr>
            <a:r>
              <a:rPr lang="ru-RU" sz="2000" b="1" dirty="0" smtClean="0">
                <a:solidFill>
                  <a:schemeClr val="accent1">
                    <a:lumMod val="50000"/>
                  </a:schemeClr>
                </a:solidFill>
              </a:rPr>
              <a:t>Система разработки нисходящими слоями с твердеющей закладкой.</a:t>
            </a:r>
            <a:r>
              <a:rPr lang="ru-RU" sz="2000" b="1" dirty="0" smtClean="0">
                <a:solidFill>
                  <a:schemeClr val="accent1">
                    <a:lumMod val="50000"/>
                  </a:schemeClr>
                </a:solidFill>
                <a:effectLst>
                  <a:outerShdw blurRad="50800" dist="38100" algn="tr" rotWithShape="0">
                    <a:prstClr val="black">
                      <a:alpha val="40000"/>
                    </a:prstClr>
                  </a:outerShdw>
                </a:effectLst>
              </a:rPr>
              <a:t/>
            </a:r>
            <a:br>
              <a:rPr lang="ru-RU" sz="2000" b="1" dirty="0" smtClean="0">
                <a:solidFill>
                  <a:schemeClr val="accent1">
                    <a:lumMod val="50000"/>
                  </a:schemeClr>
                </a:solidFill>
                <a:effectLst>
                  <a:outerShdw blurRad="50800" dist="38100" algn="tr" rotWithShape="0">
                    <a:prstClr val="black">
                      <a:alpha val="40000"/>
                    </a:prstClr>
                  </a:outerShdw>
                </a:effectLst>
              </a:rPr>
            </a:br>
            <a:endParaRPr lang="ru-RU" sz="2000" dirty="0">
              <a:solidFill>
                <a:schemeClr val="accent1">
                  <a:lumMod val="50000"/>
                </a:schemeClr>
              </a:solidFill>
            </a:endParaRPr>
          </a:p>
        </p:txBody>
      </p:sp>
      <p:pic>
        <p:nvPicPr>
          <p:cNvPr id="28675" name="Picture 4" descr="L2"/>
          <p:cNvPicPr>
            <a:picLocks noChangeAspect="1" noChangeArrowheads="1"/>
          </p:cNvPicPr>
          <p:nvPr/>
        </p:nvPicPr>
        <p:blipFill>
          <a:blip r:embed="rId2" cstate="print"/>
          <a:srcRect/>
          <a:stretch>
            <a:fillRect/>
          </a:stretch>
        </p:blipFill>
        <p:spPr bwMode="auto">
          <a:xfrm>
            <a:off x="0" y="0"/>
            <a:ext cx="755650" cy="563563"/>
          </a:xfrm>
          <a:prstGeom prst="rect">
            <a:avLst/>
          </a:prstGeom>
          <a:noFill/>
          <a:ln w="9525">
            <a:noFill/>
            <a:miter lim="800000"/>
            <a:headEnd/>
            <a:tailEnd/>
          </a:ln>
        </p:spPr>
      </p:pic>
      <p:pic>
        <p:nvPicPr>
          <p:cNvPr id="28676" name="Picture 2"/>
          <p:cNvPicPr>
            <a:picLocks noChangeAspect="1" noChangeArrowheads="1"/>
          </p:cNvPicPr>
          <p:nvPr/>
        </p:nvPicPr>
        <p:blipFill>
          <a:blip r:embed="rId3" cstate="print">
            <a:clrChange>
              <a:clrFrom>
                <a:srgbClr val="FFFCFF"/>
              </a:clrFrom>
              <a:clrTo>
                <a:srgbClr val="FFFCFF">
                  <a:alpha val="0"/>
                </a:srgbClr>
              </a:clrTo>
            </a:clrChange>
            <a:lum bright="-12000" contrast="30000"/>
          </a:blip>
          <a:srcRect/>
          <a:stretch>
            <a:fillRect/>
          </a:stretch>
        </p:blipFill>
        <p:spPr bwMode="auto">
          <a:xfrm>
            <a:off x="0" y="571500"/>
            <a:ext cx="4921250" cy="3929063"/>
          </a:xfrm>
          <a:prstGeom prst="rect">
            <a:avLst/>
          </a:prstGeom>
          <a:noFill/>
          <a:ln w="9525">
            <a:noFill/>
            <a:miter lim="800000"/>
            <a:headEnd/>
            <a:tailEnd/>
          </a:ln>
        </p:spPr>
      </p:pic>
      <p:sp>
        <p:nvSpPr>
          <p:cNvPr id="6" name="TextBox 5"/>
          <p:cNvSpPr txBox="1"/>
          <p:nvPr/>
        </p:nvSpPr>
        <p:spPr>
          <a:xfrm>
            <a:off x="0" y="4572000"/>
            <a:ext cx="3357563" cy="2462213"/>
          </a:xfrm>
          <a:prstGeom prst="rect">
            <a:avLst/>
          </a:prstGeom>
          <a:noFill/>
        </p:spPr>
        <p:txBody>
          <a:bodyPr>
            <a:spAutoFit/>
          </a:bodyPr>
          <a:lstStyle/>
          <a:p>
            <a:pPr>
              <a:defRPr/>
            </a:pPr>
            <a:r>
              <a:rPr lang="ru-RU" sz="1400" dirty="0"/>
              <a:t>1- орт; 2- слоевой штрек; 3- очистная заходка; 4- закладочный и вентиляционный штрек; 5- рудоспуск; 6- ВЗВ; 7- наклонный съезд;</a:t>
            </a:r>
          </a:p>
          <a:p>
            <a:pPr>
              <a:defRPr/>
            </a:pPr>
            <a:r>
              <a:rPr lang="ru-RU" sz="1400" dirty="0"/>
              <a:t>8-вентиляционный канал; </a:t>
            </a:r>
          </a:p>
          <a:p>
            <a:pPr>
              <a:defRPr/>
            </a:pPr>
            <a:r>
              <a:rPr lang="ru-RU" sz="1400" dirty="0"/>
              <a:t>9-вентиляционный трубопровод; </a:t>
            </a:r>
          </a:p>
          <a:p>
            <a:pPr>
              <a:defRPr/>
            </a:pPr>
            <a:r>
              <a:rPr lang="ru-RU" sz="1400" dirty="0"/>
              <a:t>10-закладочный трубопровод; </a:t>
            </a:r>
          </a:p>
          <a:p>
            <a:pPr>
              <a:defRPr/>
            </a:pPr>
            <a:r>
              <a:rPr lang="ru-RU" sz="1400" dirty="0"/>
              <a:t>11-бетонная перемычка; 12-ПДМ; </a:t>
            </a:r>
          </a:p>
          <a:p>
            <a:pPr>
              <a:defRPr/>
            </a:pPr>
            <a:r>
              <a:rPr lang="ru-RU" sz="1400" dirty="0"/>
              <a:t>13-самоходная буровая установка; </a:t>
            </a:r>
          </a:p>
          <a:p>
            <a:pPr>
              <a:defRPr/>
            </a:pPr>
            <a:r>
              <a:rPr lang="ru-RU" sz="1400" dirty="0"/>
              <a:t>14-вентиляционный восстающий</a:t>
            </a:r>
            <a:endParaRPr lang="ru-RU" sz="1400" dirty="0">
              <a:effectLst>
                <a:outerShdw blurRad="50800" dist="38100" algn="tr" rotWithShape="0">
                  <a:prstClr val="black">
                    <a:alpha val="40000"/>
                  </a:prstClr>
                </a:outerShdw>
              </a:effectLst>
            </a:endParaRPr>
          </a:p>
          <a:p>
            <a:pPr>
              <a:defRPr/>
            </a:pPr>
            <a:endParaRPr lang="ru-RU" sz="1400" dirty="0"/>
          </a:p>
        </p:txBody>
      </p:sp>
      <p:sp>
        <p:nvSpPr>
          <p:cNvPr id="7" name="TextBox 6"/>
          <p:cNvSpPr txBox="1"/>
          <p:nvPr/>
        </p:nvSpPr>
        <p:spPr>
          <a:xfrm>
            <a:off x="4929188" y="571500"/>
            <a:ext cx="4214812" cy="1384300"/>
          </a:xfrm>
          <a:prstGeom prst="rect">
            <a:avLst/>
          </a:prstGeom>
          <a:noFill/>
        </p:spPr>
        <p:txBody>
          <a:bodyPr>
            <a:spAutoFit/>
          </a:bodyPr>
          <a:lstStyle/>
          <a:p>
            <a:pPr>
              <a:defRPr/>
            </a:pPr>
            <a:r>
              <a:rPr lang="ru-RU" sz="1400" dirty="0">
                <a:solidFill>
                  <a:schemeClr val="accent2"/>
                </a:solidFill>
              </a:rPr>
              <a:t>Систему применяют при отработке крутопадающих мощных и весьма мощных рудных залежей с очень ценной рудой, а также в целях повышения безопасности горных работ, особенно на больших глубинах.</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solidFill>
                <a:schemeClr val="accent2"/>
              </a:solidFill>
            </a:endParaRPr>
          </a:p>
        </p:txBody>
      </p:sp>
      <p:sp>
        <p:nvSpPr>
          <p:cNvPr id="8" name="TextBox 7"/>
          <p:cNvSpPr txBox="1"/>
          <p:nvPr/>
        </p:nvSpPr>
        <p:spPr>
          <a:xfrm>
            <a:off x="4929188" y="1643063"/>
            <a:ext cx="4214812" cy="2246312"/>
          </a:xfrm>
          <a:prstGeom prst="rect">
            <a:avLst/>
          </a:prstGeom>
          <a:noFill/>
        </p:spPr>
        <p:txBody>
          <a:bodyPr>
            <a:spAutoFit/>
          </a:bodyPr>
          <a:lstStyle/>
          <a:p>
            <a:pPr>
              <a:defRPr/>
            </a:pPr>
            <a:r>
              <a:rPr lang="ru-RU" sz="1400" dirty="0">
                <a:solidFill>
                  <a:srgbClr val="990000"/>
                </a:solidFill>
              </a:rPr>
              <a:t>                    Параметры системы:</a:t>
            </a:r>
          </a:p>
          <a:p>
            <a:pPr>
              <a:defRPr/>
            </a:pPr>
            <a:r>
              <a:rPr lang="ru-RU" sz="1400" dirty="0">
                <a:solidFill>
                  <a:schemeClr val="accent2"/>
                </a:solidFill>
              </a:rPr>
              <a:t>Рудную залежь разбивают на блоки с высотой этажа 30-60 м, длиной до 75-100 м. Ширина блока равна мощности рудной залежи. Ширина заходки равна 4-6 м, высота 3-4 м, угол наклона заходки к горизонту 6-8</a:t>
            </a:r>
            <a:r>
              <a:rPr lang="ru-RU" sz="1400" baseline="30000" dirty="0">
                <a:solidFill>
                  <a:schemeClr val="accent2"/>
                </a:solidFill>
              </a:rPr>
              <a:t>0</a:t>
            </a:r>
            <a:r>
              <a:rPr lang="ru-RU" sz="1400" dirty="0">
                <a:solidFill>
                  <a:schemeClr val="accent2"/>
                </a:solidFill>
              </a:rPr>
              <a:t>. Запасы руды отрабатываются в нисходящем порядке  с применением СХО, а выработанное пространство заполняют твердеющей закладкой. </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9" name="TextBox 8"/>
          <p:cNvSpPr txBox="1"/>
          <p:nvPr/>
        </p:nvSpPr>
        <p:spPr>
          <a:xfrm>
            <a:off x="3286125" y="3643313"/>
            <a:ext cx="5857875" cy="1600200"/>
          </a:xfrm>
          <a:prstGeom prst="rect">
            <a:avLst/>
          </a:prstGeom>
          <a:noFill/>
        </p:spPr>
        <p:txBody>
          <a:bodyPr>
            <a:spAutoFit/>
          </a:bodyPr>
          <a:lstStyle/>
          <a:p>
            <a:pPr>
              <a:defRPr/>
            </a:pPr>
            <a:r>
              <a:rPr lang="ru-RU" sz="1400" dirty="0">
                <a:solidFill>
                  <a:srgbClr val="990000"/>
                </a:solidFill>
              </a:rPr>
              <a:t>                            Технико-экономические показатели: </a:t>
            </a:r>
          </a:p>
          <a:p>
            <a:pPr>
              <a:defRPr/>
            </a:pPr>
            <a:r>
              <a:rPr lang="ru-RU" sz="1400" dirty="0">
                <a:solidFill>
                  <a:schemeClr val="accent2"/>
                </a:solidFill>
              </a:rPr>
              <a:t>Потери руды                                                                    -                   2-4%;</a:t>
            </a:r>
          </a:p>
          <a:p>
            <a:pPr>
              <a:defRPr/>
            </a:pPr>
            <a:r>
              <a:rPr lang="ru-RU" sz="1400" dirty="0">
                <a:solidFill>
                  <a:schemeClr val="accent2"/>
                </a:solidFill>
              </a:rPr>
              <a:t> Разубоживание                                                               -                   2-4%; </a:t>
            </a:r>
          </a:p>
          <a:p>
            <a:pPr>
              <a:defRPr/>
            </a:pPr>
            <a:r>
              <a:rPr lang="ru-RU" sz="1400" dirty="0">
                <a:solidFill>
                  <a:schemeClr val="accent2"/>
                </a:solidFill>
              </a:rPr>
              <a:t>Про - сть труда забойного рабочего                             -   25-30 т/смену; </a:t>
            </a:r>
          </a:p>
          <a:p>
            <a:pPr>
              <a:defRPr/>
            </a:pPr>
            <a:r>
              <a:rPr lang="ru-RU" sz="1400" dirty="0">
                <a:solidFill>
                  <a:schemeClr val="accent2"/>
                </a:solidFill>
              </a:rPr>
              <a:t>Расход  ГПР+НАР на 1000 т руды составляет           -   4-5 м; </a:t>
            </a:r>
          </a:p>
          <a:p>
            <a:pPr>
              <a:defRPr/>
            </a:pPr>
            <a:r>
              <a:rPr lang="ru-RU" sz="1400" dirty="0">
                <a:solidFill>
                  <a:schemeClr val="accent2"/>
                </a:solidFill>
              </a:rPr>
              <a:t>Удельный расход ВВ на  отбойку                               - 0,450-0,550 кг/т.</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solidFill>
                <a:schemeClr val="accent2"/>
              </a:solidFill>
            </a:endParaRPr>
          </a:p>
        </p:txBody>
      </p:sp>
      <p:sp>
        <p:nvSpPr>
          <p:cNvPr id="10" name="TextBox 9"/>
          <p:cNvSpPr txBox="1"/>
          <p:nvPr/>
        </p:nvSpPr>
        <p:spPr>
          <a:xfrm>
            <a:off x="3429000" y="5072063"/>
            <a:ext cx="5715000" cy="1816100"/>
          </a:xfrm>
          <a:prstGeom prst="rect">
            <a:avLst/>
          </a:prstGeom>
          <a:noFill/>
        </p:spPr>
        <p:txBody>
          <a:bodyPr>
            <a:spAutoFit/>
          </a:bodyPr>
          <a:lstStyle/>
          <a:p>
            <a:pPr>
              <a:defRPr/>
            </a:pPr>
            <a:r>
              <a:rPr lang="ru-RU" sz="1400" dirty="0">
                <a:solidFill>
                  <a:srgbClr val="990000"/>
                </a:solidFill>
              </a:rPr>
              <a:t>Достоинства: </a:t>
            </a:r>
            <a:r>
              <a:rPr lang="ru-RU" sz="1400" dirty="0">
                <a:solidFill>
                  <a:schemeClr val="accent2"/>
                </a:solidFill>
              </a:rPr>
              <a:t>высокое извлечение руды; незначительное разубоживание руды; безопасность работ в очистном пространстве; возможность одновременной разработки нескольких этажей, что обеспечивает  значительную добычу при малой рудной площади.</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rgbClr val="990000"/>
                </a:solidFill>
              </a:rPr>
              <a:t>Недостатки: </a:t>
            </a:r>
            <a:r>
              <a:rPr lang="ru-RU" sz="1400" dirty="0">
                <a:solidFill>
                  <a:schemeClr val="accent2"/>
                </a:solidFill>
              </a:rPr>
              <a:t>значительные расходы по транспортированию и размещению закладочного материала в очистном пространстве; низкая производительность труда забойных рабочих.</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63" y="0"/>
            <a:ext cx="8072437" cy="928688"/>
          </a:xfrm>
        </p:spPr>
        <p:txBody>
          <a:bodyPr>
            <a:normAutofit fontScale="90000"/>
          </a:bodyPr>
          <a:lstStyle/>
          <a:p>
            <a:pPr>
              <a:defRPr/>
            </a:pPr>
            <a:r>
              <a:rPr lang="ru-RU" sz="2000" b="1" dirty="0" smtClean="0">
                <a:solidFill>
                  <a:schemeClr val="accent1">
                    <a:lumMod val="50000"/>
                  </a:schemeClr>
                </a:solidFill>
              </a:rPr>
              <a:t>Система разработки с раздельной выемкой и закладкой подрываемыми вмещающими породами.</a:t>
            </a:r>
            <a:r>
              <a:rPr lang="ru-RU" sz="2000" b="1" dirty="0" smtClean="0">
                <a:effectLst>
                  <a:outerShdw blurRad="50800" dist="38100" algn="tr" rotWithShape="0">
                    <a:prstClr val="black">
                      <a:alpha val="40000"/>
                    </a:prstClr>
                  </a:outerShdw>
                </a:effectLst>
              </a:rPr>
              <a:t/>
            </a:r>
            <a:br>
              <a:rPr lang="ru-RU" sz="2000" b="1" dirty="0" smtClean="0">
                <a:effectLst>
                  <a:outerShdw blurRad="50800" dist="38100" algn="tr" rotWithShape="0">
                    <a:prstClr val="black">
                      <a:alpha val="40000"/>
                    </a:prstClr>
                  </a:outerShdw>
                </a:effectLst>
              </a:rPr>
            </a:br>
            <a:endParaRPr lang="ru-RU" sz="2000" dirty="0"/>
          </a:p>
        </p:txBody>
      </p:sp>
      <p:pic>
        <p:nvPicPr>
          <p:cNvPr id="29699" name="Picture 4" descr="L2"/>
          <p:cNvPicPr>
            <a:picLocks noChangeAspect="1" noChangeArrowheads="1"/>
          </p:cNvPicPr>
          <p:nvPr/>
        </p:nvPicPr>
        <p:blipFill>
          <a:blip r:embed="rId3" cstate="print"/>
          <a:srcRect/>
          <a:stretch>
            <a:fillRect/>
          </a:stretch>
        </p:blipFill>
        <p:spPr bwMode="auto">
          <a:xfrm>
            <a:off x="0" y="0"/>
            <a:ext cx="755650" cy="563563"/>
          </a:xfrm>
          <a:prstGeom prst="rect">
            <a:avLst/>
          </a:prstGeom>
          <a:noFill/>
          <a:ln w="9525">
            <a:noFill/>
            <a:miter lim="800000"/>
            <a:headEnd/>
            <a:tailEnd/>
          </a:ln>
        </p:spPr>
      </p:pic>
      <p:pic>
        <p:nvPicPr>
          <p:cNvPr id="29700" name="Picture 2"/>
          <p:cNvPicPr>
            <a:picLocks noChangeAspect="1" noChangeArrowheads="1"/>
          </p:cNvPicPr>
          <p:nvPr/>
        </p:nvPicPr>
        <p:blipFill>
          <a:blip r:embed="rId4" cstate="print">
            <a:clrChange>
              <a:clrFrom>
                <a:srgbClr val="FFFCFF"/>
              </a:clrFrom>
              <a:clrTo>
                <a:srgbClr val="FFFCFF">
                  <a:alpha val="0"/>
                </a:srgbClr>
              </a:clrTo>
            </a:clrChange>
            <a:lum bright="-12000" contrast="30000"/>
          </a:blip>
          <a:srcRect/>
          <a:stretch>
            <a:fillRect/>
          </a:stretch>
        </p:blipFill>
        <p:spPr bwMode="auto">
          <a:xfrm>
            <a:off x="0" y="714375"/>
            <a:ext cx="4725988" cy="3500438"/>
          </a:xfrm>
          <a:prstGeom prst="rect">
            <a:avLst/>
          </a:prstGeom>
          <a:noFill/>
          <a:ln w="9525">
            <a:noFill/>
            <a:miter lim="800000"/>
            <a:headEnd/>
            <a:tailEnd/>
          </a:ln>
        </p:spPr>
      </p:pic>
      <p:sp>
        <p:nvSpPr>
          <p:cNvPr id="6" name="TextBox 5"/>
          <p:cNvSpPr txBox="1"/>
          <p:nvPr/>
        </p:nvSpPr>
        <p:spPr>
          <a:xfrm>
            <a:off x="0" y="4357688"/>
            <a:ext cx="3571875" cy="2462212"/>
          </a:xfrm>
          <a:prstGeom prst="rect">
            <a:avLst/>
          </a:prstGeom>
          <a:noFill/>
        </p:spPr>
        <p:txBody>
          <a:bodyPr>
            <a:spAutoFit/>
          </a:bodyPr>
          <a:lstStyle/>
          <a:p>
            <a:pPr>
              <a:defRPr/>
            </a:pPr>
            <a:r>
              <a:rPr lang="ru-RU" sz="1400" dirty="0"/>
              <a:t>1- откаточный штрек;</a:t>
            </a:r>
          </a:p>
          <a:p>
            <a:pPr>
              <a:defRPr/>
            </a:pPr>
            <a:r>
              <a:rPr lang="ru-RU" sz="1400" dirty="0"/>
              <a:t> 2-вентиляционный штрек; </a:t>
            </a:r>
          </a:p>
          <a:p>
            <a:pPr>
              <a:defRPr/>
            </a:pPr>
            <a:r>
              <a:rPr lang="ru-RU" sz="1400" dirty="0"/>
              <a:t>3- МХВ; </a:t>
            </a:r>
          </a:p>
          <a:p>
            <a:pPr>
              <a:defRPr/>
            </a:pPr>
            <a:r>
              <a:rPr lang="ru-RU" sz="1400" dirty="0"/>
              <a:t>4-наращиваемый рудоспуск; </a:t>
            </a:r>
          </a:p>
          <a:p>
            <a:pPr>
              <a:defRPr/>
            </a:pPr>
            <a:r>
              <a:rPr lang="ru-RU" sz="1400" dirty="0"/>
              <a:t>5-отрезной восстающий; </a:t>
            </a:r>
          </a:p>
          <a:p>
            <a:pPr>
              <a:defRPr/>
            </a:pPr>
            <a:r>
              <a:rPr lang="ru-RU" sz="1400" dirty="0"/>
              <a:t>6-ходки; </a:t>
            </a:r>
          </a:p>
          <a:p>
            <a:pPr>
              <a:defRPr/>
            </a:pPr>
            <a:r>
              <a:rPr lang="ru-RU" sz="1400" dirty="0"/>
              <a:t>7-породная закладка; </a:t>
            </a:r>
          </a:p>
          <a:p>
            <a:pPr>
              <a:defRPr/>
            </a:pPr>
            <a:r>
              <a:rPr lang="ru-RU" sz="1400" dirty="0"/>
              <a:t>8-рудная часть слоя; </a:t>
            </a:r>
          </a:p>
          <a:p>
            <a:pPr>
              <a:defRPr/>
            </a:pPr>
            <a:r>
              <a:rPr lang="ru-RU" sz="1400" dirty="0"/>
              <a:t>9-породная часть слоя</a:t>
            </a:r>
            <a:endParaRPr lang="ru-RU" sz="1400" dirty="0">
              <a:effectLst>
                <a:outerShdw blurRad="50800" dist="38100" algn="tr" rotWithShape="0">
                  <a:prstClr val="black">
                    <a:alpha val="40000"/>
                  </a:prstClr>
                </a:outerShdw>
              </a:effectLst>
            </a:endParaRPr>
          </a:p>
          <a:p>
            <a:pPr>
              <a:defRPr/>
            </a:pPr>
            <a:r>
              <a:rPr lang="ru-RU" sz="1400" dirty="0"/>
              <a:t> </a:t>
            </a:r>
            <a:endParaRPr lang="ru-RU" sz="1400" dirty="0">
              <a:effectLst>
                <a:outerShdw blurRad="50800" dist="38100" algn="tr" rotWithShape="0">
                  <a:prstClr val="black">
                    <a:alpha val="40000"/>
                  </a:prstClr>
                </a:outerShdw>
              </a:effectLst>
            </a:endParaRPr>
          </a:p>
          <a:p>
            <a:pPr>
              <a:defRPr/>
            </a:pPr>
            <a:endParaRPr lang="ru-RU" sz="1400" dirty="0"/>
          </a:p>
        </p:txBody>
      </p:sp>
      <p:sp>
        <p:nvSpPr>
          <p:cNvPr id="7" name="TextBox 6"/>
          <p:cNvSpPr txBox="1"/>
          <p:nvPr/>
        </p:nvSpPr>
        <p:spPr>
          <a:xfrm>
            <a:off x="4714875" y="642938"/>
            <a:ext cx="4429125" cy="3108325"/>
          </a:xfrm>
          <a:prstGeom prst="rect">
            <a:avLst/>
          </a:prstGeom>
          <a:noFill/>
        </p:spPr>
        <p:txBody>
          <a:bodyPr>
            <a:spAutoFit/>
          </a:bodyPr>
          <a:lstStyle/>
          <a:p>
            <a:pPr>
              <a:defRPr/>
            </a:pPr>
            <a:r>
              <a:rPr lang="ru-RU" sz="1400" dirty="0">
                <a:solidFill>
                  <a:srgbClr val="990000"/>
                </a:solidFill>
              </a:rPr>
              <a:t>                            Параметры:</a:t>
            </a:r>
          </a:p>
          <a:p>
            <a:pPr>
              <a:defRPr/>
            </a:pPr>
            <a:r>
              <a:rPr lang="ru-RU" sz="1400" dirty="0">
                <a:solidFill>
                  <a:schemeClr val="accent2"/>
                </a:solidFill>
              </a:rPr>
              <a:t>Систему применяют при отработке круто­падающих тонких и весьма тонких жил           (0,2 - 0,4 м) с устойчивыми боковыми породами и очень ценной рудой.</a:t>
            </a:r>
            <a:r>
              <a:rPr lang="ru-RU" sz="1400" dirty="0">
                <a:solidFill>
                  <a:schemeClr val="accent2"/>
                </a:solidFill>
                <a:effectLst>
                  <a:outerShdw blurRad="50800" dist="38100" algn="tr" rotWithShape="0">
                    <a:prstClr val="black">
                      <a:alpha val="40000"/>
                    </a:prstClr>
                  </a:outerShdw>
                </a:effectLst>
              </a:rPr>
              <a:t> </a:t>
            </a:r>
            <a:r>
              <a:rPr lang="ru-RU" sz="1400" dirty="0">
                <a:solidFill>
                  <a:schemeClr val="accent2"/>
                </a:solidFill>
              </a:rPr>
              <a:t>Тонкую залежь, подготовленную этажным способом, разбивают на отдельные выемочные блоки,  запасы руды в которых отрабатывают потолкоуступным забоем, а выработанное очистное пространство заполняют подрываемыми боковыми вмещающими породами. Высота этажа (блока) 50-60 м, длина блока также 50-60 м.</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solidFill>
                <a:schemeClr val="accent2"/>
              </a:solidFill>
            </a:endParaRPr>
          </a:p>
        </p:txBody>
      </p:sp>
      <p:sp>
        <p:nvSpPr>
          <p:cNvPr id="8" name="TextBox 7"/>
          <p:cNvSpPr txBox="1"/>
          <p:nvPr/>
        </p:nvSpPr>
        <p:spPr>
          <a:xfrm>
            <a:off x="3000375" y="3429000"/>
            <a:ext cx="6143625" cy="1816100"/>
          </a:xfrm>
          <a:prstGeom prst="rect">
            <a:avLst/>
          </a:prstGeom>
          <a:noFill/>
        </p:spPr>
        <p:txBody>
          <a:bodyPr>
            <a:spAutoFit/>
          </a:bodyPr>
          <a:lstStyle/>
          <a:p>
            <a:pPr>
              <a:defRPr/>
            </a:pPr>
            <a:r>
              <a:rPr lang="ru-RU" sz="1400" dirty="0">
                <a:solidFill>
                  <a:srgbClr val="990000"/>
                </a:solidFill>
              </a:rPr>
              <a:t>                                 Технико-экономические показатели: </a:t>
            </a:r>
          </a:p>
          <a:p>
            <a:pPr>
              <a:defRPr/>
            </a:pPr>
            <a:r>
              <a:rPr lang="ru-RU" sz="1400" dirty="0">
                <a:solidFill>
                  <a:schemeClr val="accent2"/>
                </a:solidFill>
              </a:rPr>
              <a:t>Потери руды                                                                                -               3-4%;</a:t>
            </a:r>
          </a:p>
          <a:p>
            <a:pPr>
              <a:defRPr/>
            </a:pPr>
            <a:r>
              <a:rPr lang="ru-RU" sz="1400" dirty="0">
                <a:solidFill>
                  <a:schemeClr val="accent2"/>
                </a:solidFill>
              </a:rPr>
              <a:t> Разубоживание                                                                           -               2-3%; </a:t>
            </a:r>
          </a:p>
          <a:p>
            <a:pPr>
              <a:defRPr/>
            </a:pPr>
            <a:r>
              <a:rPr lang="ru-RU" sz="1400" dirty="0">
                <a:solidFill>
                  <a:schemeClr val="accent2"/>
                </a:solidFill>
              </a:rPr>
              <a:t>Про - сть труда забойного рабочего                                        -   5-10 т/смену; </a:t>
            </a:r>
          </a:p>
          <a:p>
            <a:pPr>
              <a:defRPr/>
            </a:pPr>
            <a:r>
              <a:rPr lang="ru-RU" sz="1400" dirty="0">
                <a:solidFill>
                  <a:schemeClr val="accent2"/>
                </a:solidFill>
              </a:rPr>
              <a:t>Расход  ГПР + НАР на 1000 т руды                                         -    25-30 м. </a:t>
            </a:r>
          </a:p>
          <a:p>
            <a:pPr>
              <a:defRPr/>
            </a:pPr>
            <a:r>
              <a:rPr lang="ru-RU" sz="1400" dirty="0">
                <a:solidFill>
                  <a:schemeClr val="accent2"/>
                </a:solidFill>
              </a:rPr>
              <a:t>Удельный расход ВВ при отбойке породного прихвата  - 0,400-0,450 кг/т; При отбойке рудного слоя                                                      - 0,200-0,250 кг/т.</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p>
        </p:txBody>
      </p:sp>
      <p:sp>
        <p:nvSpPr>
          <p:cNvPr id="9" name="TextBox 8"/>
          <p:cNvSpPr txBox="1"/>
          <p:nvPr/>
        </p:nvSpPr>
        <p:spPr>
          <a:xfrm>
            <a:off x="2786063" y="5072063"/>
            <a:ext cx="6357937" cy="1816100"/>
          </a:xfrm>
          <a:prstGeom prst="rect">
            <a:avLst/>
          </a:prstGeom>
          <a:noFill/>
        </p:spPr>
        <p:txBody>
          <a:bodyPr>
            <a:spAutoFit/>
          </a:bodyPr>
          <a:lstStyle/>
          <a:p>
            <a:pPr>
              <a:defRPr/>
            </a:pPr>
            <a:r>
              <a:rPr lang="ru-RU" sz="1400" dirty="0">
                <a:solidFill>
                  <a:srgbClr val="990000"/>
                </a:solidFill>
              </a:rPr>
              <a:t>Достоинства: </a:t>
            </a:r>
            <a:r>
              <a:rPr lang="ru-RU" sz="1400" dirty="0">
                <a:solidFill>
                  <a:schemeClr val="accent2"/>
                </a:solidFill>
              </a:rPr>
              <a:t>высокое качество выдаваемой руды по сравнению с системой с валовой выемкой, как следствие меньшего ее разубоживания; высокая степень извлечения руды; резкое сокращение количества рудной массы, выдаваемой на поверхность.</a:t>
            </a:r>
            <a:endParaRPr lang="ru-RU" sz="1400" dirty="0">
              <a:solidFill>
                <a:schemeClr val="accent2"/>
              </a:solidFill>
              <a:effectLst>
                <a:outerShdw blurRad="50800" dist="38100" algn="tr" rotWithShape="0">
                  <a:prstClr val="black">
                    <a:alpha val="40000"/>
                  </a:prstClr>
                </a:outerShdw>
              </a:effectLst>
            </a:endParaRPr>
          </a:p>
          <a:p>
            <a:pPr>
              <a:defRPr/>
            </a:pPr>
            <a:r>
              <a:rPr lang="ru-RU" sz="1400" dirty="0">
                <a:solidFill>
                  <a:srgbClr val="990000"/>
                </a:solidFill>
              </a:rPr>
              <a:t>Недостатки: </a:t>
            </a:r>
            <a:r>
              <a:rPr lang="ru-RU" sz="1400" dirty="0">
                <a:solidFill>
                  <a:schemeClr val="accent2"/>
                </a:solidFill>
              </a:rPr>
              <a:t>сложная организация работ; невысокая производительность труда забойного рабочего; повышенный расход ВВ при отбойке породного прихвата.</a:t>
            </a:r>
            <a:endParaRPr lang="ru-RU" sz="1400" dirty="0">
              <a:solidFill>
                <a:schemeClr val="accent2"/>
              </a:solidFill>
              <a:effectLst>
                <a:outerShdw blurRad="50800" dist="38100" algn="tr" rotWithShape="0">
                  <a:prstClr val="black">
                    <a:alpha val="40000"/>
                  </a:prstClr>
                </a:outerShdw>
              </a:effectLst>
            </a:endParaRPr>
          </a:p>
          <a:p>
            <a:pPr>
              <a:defRPr/>
            </a:pPr>
            <a:endParaRPr lang="ru-RU" sz="1400" dirty="0">
              <a:solidFill>
                <a:schemeClr val="accent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71550" y="0"/>
            <a:ext cx="7715250" cy="857250"/>
          </a:xfrm>
        </p:spPr>
        <p:txBody>
          <a:bodyPr/>
          <a:lstStyle/>
          <a:p>
            <a:pPr eaLnBrk="1" hangingPunct="1">
              <a:defRPr/>
            </a:pPr>
            <a:r>
              <a:rPr lang="ru-RU" sz="2400" dirty="0" smtClean="0">
                <a:solidFill>
                  <a:schemeClr val="accent1">
                    <a:lumMod val="50000"/>
                  </a:schemeClr>
                </a:solidFill>
              </a:rPr>
              <a:t>Система разработки подэтажными штреками с закладкой в восходящем порядке</a:t>
            </a:r>
          </a:p>
        </p:txBody>
      </p:sp>
      <p:pic>
        <p:nvPicPr>
          <p:cNvPr id="37891" name="Picture 4" descr="L2"/>
          <p:cNvPicPr>
            <a:picLocks noChangeAspect="1" noChangeArrowheads="1"/>
          </p:cNvPicPr>
          <p:nvPr/>
        </p:nvPicPr>
        <p:blipFill>
          <a:blip r:embed="rId3" cstate="print"/>
          <a:srcRect/>
          <a:stretch>
            <a:fillRect/>
          </a:stretch>
        </p:blipFill>
        <p:spPr bwMode="auto">
          <a:xfrm>
            <a:off x="0" y="0"/>
            <a:ext cx="755650" cy="563563"/>
          </a:xfrm>
          <a:prstGeom prst="rect">
            <a:avLst/>
          </a:prstGeom>
          <a:noFill/>
          <a:ln w="9525">
            <a:noFill/>
            <a:miter lim="800000"/>
            <a:headEnd/>
            <a:tailEnd/>
          </a:ln>
        </p:spPr>
      </p:pic>
      <p:pic>
        <p:nvPicPr>
          <p:cNvPr id="37892"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836613"/>
            <a:ext cx="9144000" cy="6021387"/>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00113" y="285750"/>
            <a:ext cx="8243887" cy="357188"/>
          </a:xfrm>
        </p:spPr>
        <p:txBody>
          <a:bodyPr/>
          <a:lstStyle/>
          <a:p>
            <a:pPr eaLnBrk="1" hangingPunct="1">
              <a:defRPr/>
            </a:pPr>
            <a:r>
              <a:rPr lang="ru-RU" sz="2000" b="1" dirty="0" smtClean="0">
                <a:solidFill>
                  <a:schemeClr val="accent1">
                    <a:lumMod val="50000"/>
                  </a:schemeClr>
                </a:solidFill>
              </a:rPr>
              <a:t>Схема отработки блока подэтажно-камерной системой разработки со сплошной выемкой руды и закладкой</a:t>
            </a:r>
            <a:r>
              <a:rPr lang="ru-RU" sz="4000" dirty="0" smtClean="0">
                <a:solidFill>
                  <a:schemeClr val="accent1">
                    <a:lumMod val="50000"/>
                  </a:schemeClr>
                </a:solidFill>
              </a:rPr>
              <a:t> </a:t>
            </a:r>
          </a:p>
        </p:txBody>
      </p:sp>
      <p:pic>
        <p:nvPicPr>
          <p:cNvPr id="38915" name="Picture 4" descr="L2"/>
          <p:cNvPicPr>
            <a:picLocks noChangeAspect="1" noChangeArrowheads="1"/>
          </p:cNvPicPr>
          <p:nvPr/>
        </p:nvPicPr>
        <p:blipFill>
          <a:blip r:embed="rId3" cstate="print"/>
          <a:srcRect/>
          <a:stretch>
            <a:fillRect/>
          </a:stretch>
        </p:blipFill>
        <p:spPr bwMode="auto">
          <a:xfrm>
            <a:off x="0" y="0"/>
            <a:ext cx="755650" cy="563563"/>
          </a:xfrm>
          <a:prstGeom prst="rect">
            <a:avLst/>
          </a:prstGeom>
          <a:noFill/>
          <a:ln w="9525">
            <a:noFill/>
            <a:miter lim="800000"/>
            <a:headEnd/>
            <a:tailEnd/>
          </a:ln>
        </p:spPr>
      </p:pic>
      <p:pic>
        <p:nvPicPr>
          <p:cNvPr id="38916" name="Picture 5"/>
          <p:cNvPicPr>
            <a:picLocks noGrp="1" noChangeAspect="1" noChangeArrowheads="1"/>
          </p:cNvPicPr>
          <p:nvPr>
            <p:ph type="body" idx="1"/>
          </p:nvPr>
        </p:nvPicPr>
        <p:blipFill>
          <a:blip r:embed="rId4" cstate="print">
            <a:clrChange>
              <a:clrFrom>
                <a:srgbClr val="FFFFFF"/>
              </a:clrFrom>
              <a:clrTo>
                <a:srgbClr val="FFFFFF">
                  <a:alpha val="0"/>
                </a:srgbClr>
              </a:clrTo>
            </a:clrChange>
          </a:blip>
          <a:srcRect/>
          <a:stretch>
            <a:fillRect/>
          </a:stretch>
        </p:blipFill>
        <p:spPr>
          <a:xfrm>
            <a:off x="0" y="1052513"/>
            <a:ext cx="9144000" cy="5805487"/>
          </a:xfrm>
          <a:noFill/>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1910</Words>
  <Application>Microsoft Office PowerPoint</Application>
  <PresentationFormat>Экран (4:3)</PresentationFormat>
  <Paragraphs>164</Paragraphs>
  <Slides>6</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Тема Office</vt:lpstr>
      <vt:lpstr>Система разработки горизонтальными слоями с сухой закладкой</vt:lpstr>
      <vt:lpstr>Система разработки горизонтальными слоями             с гидравлической закладкой</vt:lpstr>
      <vt:lpstr>Система разработки нисходящими слоями с твердеющей закладкой. </vt:lpstr>
      <vt:lpstr>Система разработки с раздельной выемкой и закладкой подрываемыми вмещающими породами. </vt:lpstr>
      <vt:lpstr>Система разработки подэтажными штреками с закладкой в восходящем порядке</vt:lpstr>
      <vt:lpstr>Схема отработки блока подэтажно-камерной системой разработки со сплошной выемкой руды и закладкой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Система разработки горизонтальными слоями с сухой закладкой</dc:title>
  <dc:creator>Админ</dc:creator>
  <cp:lastModifiedBy>Админ</cp:lastModifiedBy>
  <cp:revision>3</cp:revision>
  <dcterms:created xsi:type="dcterms:W3CDTF">2020-09-01T08:00:58Z</dcterms:created>
  <dcterms:modified xsi:type="dcterms:W3CDTF">2020-09-01T08:24:12Z</dcterms:modified>
</cp:coreProperties>
</file>